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753600" cy="7315200"/>
  <p:notesSz cx="6858000" cy="9144000"/>
  <p:embeddedFontLst>
    <p:embeddedFont>
      <p:font typeface="Brittany" panose="020B0604020202020204" charset="0"/>
      <p:regular r:id="rId17"/>
    </p:embeddedFont>
    <p:embeddedFont>
      <p:font typeface="Calibri" panose="020F0502020204030204" pitchFamily="34" charset="0"/>
      <p:regular r:id="rId18"/>
      <p:bold r:id="rId19"/>
      <p:italic r:id="rId20"/>
      <p:boldItalic r:id="rId21"/>
    </p:embeddedFont>
    <p:embeddedFont>
      <p:font typeface="Hammersmith One" panose="020F0502020204030204" pitchFamily="2" charset="0"/>
      <p:regular r:id="rId22"/>
    </p:embeddedFont>
    <p:embeddedFont>
      <p:font typeface="Poppins" panose="020B0502040204020203" pitchFamily="2" charset="0"/>
      <p:regular r:id="rId23"/>
      <p:bold r:id="rId24"/>
    </p:embeddedFont>
    <p:embeddedFont>
      <p:font typeface="Poppins Bold" panose="00000800000000000000"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159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20.png"/><Relationship Id="rId7"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1.svg"/><Relationship Id="rId7"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50.png"/><Relationship Id="rId5" Type="http://schemas.openxmlformats.org/officeDocument/2006/relationships/image" Target="../media/image24.png"/><Relationship Id="rId10" Type="http://schemas.openxmlformats.org/officeDocument/2006/relationships/image" Target="../media/image17.svg"/><Relationship Id="rId4" Type="http://schemas.openxmlformats.org/officeDocument/2006/relationships/image" Target="../media/image3.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21.svg"/><Relationship Id="rId7" Type="http://schemas.openxmlformats.org/officeDocument/2006/relationships/image" Target="../media/image5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9.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21.svg"/><Relationship Id="rId7" Type="http://schemas.openxmlformats.org/officeDocument/2006/relationships/image" Target="../media/image53.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9.sv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20.png"/><Relationship Id="rId7"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7.sv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9.svg"/><Relationship Id="rId10" Type="http://schemas.openxmlformats.org/officeDocument/2006/relationships/image" Target="../media/image13.svg"/><Relationship Id="rId4" Type="http://schemas.openxmlformats.org/officeDocument/2006/relationships/image" Target="../media/image8.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svg"/><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7.svg"/><Relationship Id="rId7"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1.svg"/><Relationship Id="rId7"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1.svg"/><Relationship Id="rId7"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33.svg"/><Relationship Id="rId4" Type="http://schemas.openxmlformats.org/officeDocument/2006/relationships/image" Target="../media/image29.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1.svg"/><Relationship Id="rId7" Type="http://schemas.openxmlformats.org/officeDocument/2006/relationships/image" Target="../media/image40.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3" name="TextBox 3"/>
          <p:cNvSpPr txBox="1"/>
          <p:nvPr/>
        </p:nvSpPr>
        <p:spPr>
          <a:xfrm>
            <a:off x="112543" y="1182139"/>
            <a:ext cx="7280418" cy="3401021"/>
          </a:xfrm>
          <a:prstGeom prst="rect">
            <a:avLst/>
          </a:prstGeom>
        </p:spPr>
        <p:txBody>
          <a:bodyPr lIns="0" tIns="0" rIns="0" bIns="0" rtlCol="0" anchor="t">
            <a:spAutoFit/>
          </a:bodyPr>
          <a:lstStyle/>
          <a:p>
            <a:pPr>
              <a:lnSpc>
                <a:spcPts val="6666"/>
              </a:lnSpc>
            </a:pPr>
            <a:r>
              <a:rPr lang="en-US" sz="6733">
                <a:solidFill>
                  <a:srgbClr val="000000"/>
                </a:solidFill>
                <a:latin typeface="Hammersmith One"/>
              </a:rPr>
              <a:t>Front End Engineering-I Project</a:t>
            </a:r>
          </a:p>
          <a:p>
            <a:pPr>
              <a:lnSpc>
                <a:spcPts val="6666"/>
              </a:lnSpc>
            </a:pPr>
            <a:endParaRPr lang="en-US" sz="6733">
              <a:solidFill>
                <a:srgbClr val="000000"/>
              </a:solidFill>
              <a:latin typeface="Hammersmith One"/>
            </a:endParaRPr>
          </a:p>
        </p:txBody>
      </p:sp>
      <p:sp>
        <p:nvSpPr>
          <p:cNvPr id="2" name="Freeform 2"/>
          <p:cNvSpPr/>
          <p:nvPr/>
        </p:nvSpPr>
        <p:spPr>
          <a:xfrm>
            <a:off x="6705600" y="-838200"/>
            <a:ext cx="6287017" cy="5109630"/>
          </a:xfrm>
          <a:custGeom>
            <a:avLst/>
            <a:gdLst/>
            <a:ahLst/>
            <a:cxnLst/>
            <a:rect l="l" t="t" r="r" b="b"/>
            <a:pathLst>
              <a:path w="6287017" h="5109630">
                <a:moveTo>
                  <a:pt x="0" y="0"/>
                </a:moveTo>
                <a:lnTo>
                  <a:pt x="6287017" y="0"/>
                </a:lnTo>
                <a:lnTo>
                  <a:pt x="6287017" y="5109630"/>
                </a:lnTo>
                <a:lnTo>
                  <a:pt x="0" y="51096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4" name="Freeform 4"/>
          <p:cNvSpPr/>
          <p:nvPr/>
        </p:nvSpPr>
        <p:spPr>
          <a:xfrm>
            <a:off x="112543" y="0"/>
            <a:ext cx="2448154" cy="731520"/>
          </a:xfrm>
          <a:custGeom>
            <a:avLst/>
            <a:gdLst/>
            <a:ahLst/>
            <a:cxnLst/>
            <a:rect l="l" t="t" r="r" b="b"/>
            <a:pathLst>
              <a:path w="2448154" h="731520">
                <a:moveTo>
                  <a:pt x="0" y="0"/>
                </a:moveTo>
                <a:lnTo>
                  <a:pt x="2448154" y="0"/>
                </a:lnTo>
                <a:lnTo>
                  <a:pt x="2448154" y="731520"/>
                </a:lnTo>
                <a:lnTo>
                  <a:pt x="0" y="731520"/>
                </a:lnTo>
                <a:lnTo>
                  <a:pt x="0" y="0"/>
                </a:lnTo>
                <a:close/>
              </a:path>
            </a:pathLst>
          </a:custGeom>
          <a:blipFill>
            <a:blip r:embed="rId4"/>
            <a:stretch>
              <a:fillRect/>
            </a:stretch>
          </a:blipFill>
        </p:spPr>
      </p:sp>
      <p:sp>
        <p:nvSpPr>
          <p:cNvPr id="5" name="Freeform 5"/>
          <p:cNvSpPr/>
          <p:nvPr/>
        </p:nvSpPr>
        <p:spPr>
          <a:xfrm>
            <a:off x="-1899888" y="5646012"/>
            <a:ext cx="2926080" cy="2926080"/>
          </a:xfrm>
          <a:custGeom>
            <a:avLst/>
            <a:gdLst/>
            <a:ahLst/>
            <a:cxnLst/>
            <a:rect l="l" t="t" r="r" b="b"/>
            <a:pathLst>
              <a:path w="2926080" h="2926080">
                <a:moveTo>
                  <a:pt x="0" y="0"/>
                </a:moveTo>
                <a:lnTo>
                  <a:pt x="2926080" y="0"/>
                </a:lnTo>
                <a:lnTo>
                  <a:pt x="2926080" y="2926080"/>
                </a:lnTo>
                <a:lnTo>
                  <a:pt x="0" y="2926080"/>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2264474" y="4805179"/>
            <a:ext cx="5128486" cy="2303873"/>
          </a:xfrm>
          <a:prstGeom prst="rect">
            <a:avLst/>
          </a:prstGeom>
        </p:spPr>
        <p:txBody>
          <a:bodyPr lIns="0" tIns="0" rIns="0" bIns="0" rtlCol="0" anchor="t">
            <a:spAutoFit/>
          </a:bodyPr>
          <a:lstStyle/>
          <a:p>
            <a:pPr algn="ctr">
              <a:lnSpc>
                <a:spcPts val="3049"/>
              </a:lnSpc>
              <a:spcBef>
                <a:spcPct val="0"/>
              </a:spcBef>
            </a:pPr>
            <a:r>
              <a:rPr lang="en-US" sz="1825">
                <a:solidFill>
                  <a:srgbClr val="000000"/>
                </a:solidFill>
                <a:latin typeface="Poppins Bold"/>
              </a:rPr>
              <a:t>Team Details:</a:t>
            </a:r>
          </a:p>
          <a:p>
            <a:pPr algn="ctr">
              <a:lnSpc>
                <a:spcPts val="3049"/>
              </a:lnSpc>
              <a:spcBef>
                <a:spcPct val="0"/>
              </a:spcBef>
            </a:pPr>
            <a:r>
              <a:rPr lang="en-US" sz="1825">
                <a:solidFill>
                  <a:srgbClr val="000000"/>
                </a:solidFill>
                <a:latin typeface="Poppins Bold"/>
              </a:rPr>
              <a:t>Gaurav Thakur (2310990335)</a:t>
            </a:r>
          </a:p>
          <a:p>
            <a:pPr algn="ctr">
              <a:lnSpc>
                <a:spcPts val="3049"/>
              </a:lnSpc>
              <a:spcBef>
                <a:spcPct val="0"/>
              </a:spcBef>
            </a:pPr>
            <a:r>
              <a:rPr lang="en-US" sz="1825">
                <a:solidFill>
                  <a:srgbClr val="000000"/>
                </a:solidFill>
                <a:latin typeface="Poppins Bold"/>
              </a:rPr>
              <a:t>Gautam Jain (2310990336)</a:t>
            </a:r>
          </a:p>
          <a:p>
            <a:pPr algn="ctr">
              <a:lnSpc>
                <a:spcPts val="3049"/>
              </a:lnSpc>
              <a:spcBef>
                <a:spcPct val="0"/>
              </a:spcBef>
            </a:pPr>
            <a:r>
              <a:rPr lang="en-US" sz="1825">
                <a:solidFill>
                  <a:srgbClr val="000000"/>
                </a:solidFill>
                <a:latin typeface="Poppins Bold"/>
              </a:rPr>
              <a:t>Gopesh Goyal (2310990337)</a:t>
            </a:r>
          </a:p>
          <a:p>
            <a:pPr algn="ctr">
              <a:lnSpc>
                <a:spcPts val="3049"/>
              </a:lnSpc>
              <a:spcBef>
                <a:spcPct val="0"/>
              </a:spcBef>
            </a:pPr>
            <a:endParaRPr lang="en-US" sz="1825">
              <a:solidFill>
                <a:srgbClr val="000000"/>
              </a:solidFill>
              <a:latin typeface="Poppins Bold"/>
            </a:endParaRPr>
          </a:p>
          <a:p>
            <a:pPr algn="ctr">
              <a:lnSpc>
                <a:spcPts val="3049"/>
              </a:lnSpc>
              <a:spcBef>
                <a:spcPct val="0"/>
              </a:spcBef>
            </a:pPr>
            <a:r>
              <a:rPr lang="en-US" sz="1825">
                <a:solidFill>
                  <a:srgbClr val="000000"/>
                </a:solidFill>
                <a:latin typeface="Poppins Bold"/>
              </a:rPr>
              <a:t>Faculty Coordinator: Niharika Thakur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0" y="0"/>
            <a:ext cx="2704777" cy="808200"/>
          </a:xfrm>
          <a:custGeom>
            <a:avLst/>
            <a:gdLst/>
            <a:ahLst/>
            <a:cxnLst/>
            <a:rect l="l" t="t" r="r" b="b"/>
            <a:pathLst>
              <a:path w="2704777" h="808200">
                <a:moveTo>
                  <a:pt x="0" y="0"/>
                </a:moveTo>
                <a:lnTo>
                  <a:pt x="2704777" y="0"/>
                </a:lnTo>
                <a:lnTo>
                  <a:pt x="2704777" y="808200"/>
                </a:lnTo>
                <a:lnTo>
                  <a:pt x="0" y="808200"/>
                </a:lnTo>
                <a:lnTo>
                  <a:pt x="0" y="0"/>
                </a:lnTo>
                <a:close/>
              </a:path>
            </a:pathLst>
          </a:custGeom>
          <a:blipFill>
            <a:blip r:embed="rId2"/>
            <a:stretch>
              <a:fillRect/>
            </a:stretch>
          </a:blipFill>
        </p:spPr>
      </p:sp>
      <p:sp>
        <p:nvSpPr>
          <p:cNvPr id="3" name="Freeform 3"/>
          <p:cNvSpPr/>
          <p:nvPr/>
        </p:nvSpPr>
        <p:spPr>
          <a:xfrm rot="751920">
            <a:off x="6106310" y="5557161"/>
            <a:ext cx="5611534" cy="4560647"/>
          </a:xfrm>
          <a:custGeom>
            <a:avLst/>
            <a:gdLst/>
            <a:ahLst/>
            <a:cxnLst/>
            <a:rect l="l" t="t" r="r" b="b"/>
            <a:pathLst>
              <a:path w="5611534" h="4560647">
                <a:moveTo>
                  <a:pt x="0" y="0"/>
                </a:moveTo>
                <a:lnTo>
                  <a:pt x="5611534" y="0"/>
                </a:lnTo>
                <a:lnTo>
                  <a:pt x="5611534" y="4560647"/>
                </a:lnTo>
                <a:lnTo>
                  <a:pt x="0" y="45606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8339" y="1243147"/>
            <a:ext cx="4183164" cy="4732412"/>
          </a:xfrm>
          <a:custGeom>
            <a:avLst/>
            <a:gdLst/>
            <a:ahLst/>
            <a:cxnLst/>
            <a:rect l="l" t="t" r="r" b="b"/>
            <a:pathLst>
              <a:path w="4183164" h="4732412">
                <a:moveTo>
                  <a:pt x="0" y="0"/>
                </a:moveTo>
                <a:lnTo>
                  <a:pt x="4183163" y="0"/>
                </a:lnTo>
                <a:lnTo>
                  <a:pt x="4183163" y="4732411"/>
                </a:lnTo>
                <a:lnTo>
                  <a:pt x="0" y="4732411"/>
                </a:lnTo>
                <a:lnTo>
                  <a:pt x="0" y="0"/>
                </a:lnTo>
                <a:close/>
              </a:path>
            </a:pathLst>
          </a:custGeom>
          <a:blipFill>
            <a:blip r:embed="rId5"/>
            <a:stretch>
              <a:fillRect/>
            </a:stretch>
          </a:blipFill>
        </p:spPr>
      </p:sp>
      <p:sp>
        <p:nvSpPr>
          <p:cNvPr id="5" name="Freeform 5"/>
          <p:cNvSpPr/>
          <p:nvPr/>
        </p:nvSpPr>
        <p:spPr>
          <a:xfrm>
            <a:off x="4605920" y="1291394"/>
            <a:ext cx="4685206" cy="4732412"/>
          </a:xfrm>
          <a:custGeom>
            <a:avLst/>
            <a:gdLst/>
            <a:ahLst/>
            <a:cxnLst/>
            <a:rect l="l" t="t" r="r" b="b"/>
            <a:pathLst>
              <a:path w="4685206" h="4732412">
                <a:moveTo>
                  <a:pt x="0" y="0"/>
                </a:moveTo>
                <a:lnTo>
                  <a:pt x="4685206" y="0"/>
                </a:lnTo>
                <a:lnTo>
                  <a:pt x="4685206" y="4732412"/>
                </a:lnTo>
                <a:lnTo>
                  <a:pt x="0" y="4732412"/>
                </a:lnTo>
                <a:lnTo>
                  <a:pt x="0" y="0"/>
                </a:lnTo>
                <a:close/>
              </a:path>
            </a:pathLst>
          </a:custGeom>
          <a:blipFill>
            <a:blip r:embed="rId6"/>
            <a:stretch>
              <a:fillRect/>
            </a:stretch>
          </a:blipFill>
        </p:spPr>
      </p:sp>
      <p:sp>
        <p:nvSpPr>
          <p:cNvPr id="6" name="Freeform 6"/>
          <p:cNvSpPr/>
          <p:nvPr/>
        </p:nvSpPr>
        <p:spPr>
          <a:xfrm>
            <a:off x="6953066" y="87493"/>
            <a:ext cx="1959011" cy="1203901"/>
          </a:xfrm>
          <a:custGeom>
            <a:avLst/>
            <a:gdLst/>
            <a:ahLst/>
            <a:cxnLst/>
            <a:rect l="l" t="t" r="r" b="b"/>
            <a:pathLst>
              <a:path w="1959011" h="1203901">
                <a:moveTo>
                  <a:pt x="0" y="0"/>
                </a:moveTo>
                <a:lnTo>
                  <a:pt x="1959011" y="0"/>
                </a:lnTo>
                <a:lnTo>
                  <a:pt x="1959011" y="1203901"/>
                </a:lnTo>
                <a:lnTo>
                  <a:pt x="0" y="12039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238765" y="1574261"/>
            <a:ext cx="4327771" cy="4546677"/>
          </a:xfrm>
          <a:custGeom>
            <a:avLst/>
            <a:gdLst/>
            <a:ahLst/>
            <a:cxnLst/>
            <a:rect l="l" t="t" r="r" b="b"/>
            <a:pathLst>
              <a:path w="4327771" h="4546677">
                <a:moveTo>
                  <a:pt x="0" y="0"/>
                </a:moveTo>
                <a:lnTo>
                  <a:pt x="4327770" y="0"/>
                </a:lnTo>
                <a:lnTo>
                  <a:pt x="4327770" y="4546678"/>
                </a:lnTo>
                <a:lnTo>
                  <a:pt x="0" y="4546678"/>
                </a:lnTo>
                <a:lnTo>
                  <a:pt x="0" y="0"/>
                </a:lnTo>
                <a:close/>
              </a:path>
            </a:pathLst>
          </a:custGeom>
          <a:blipFill>
            <a:blip r:embed="rId2"/>
            <a:stretch>
              <a:fillRect r="-21181"/>
            </a:stretch>
          </a:blipFill>
        </p:spPr>
      </p:sp>
      <p:sp>
        <p:nvSpPr>
          <p:cNvPr id="3" name="Freeform 3"/>
          <p:cNvSpPr/>
          <p:nvPr/>
        </p:nvSpPr>
        <p:spPr>
          <a:xfrm>
            <a:off x="0" y="0"/>
            <a:ext cx="2704777" cy="808200"/>
          </a:xfrm>
          <a:custGeom>
            <a:avLst/>
            <a:gdLst/>
            <a:ahLst/>
            <a:cxnLst/>
            <a:rect l="l" t="t" r="r" b="b"/>
            <a:pathLst>
              <a:path w="2704777" h="808200">
                <a:moveTo>
                  <a:pt x="0" y="0"/>
                </a:moveTo>
                <a:lnTo>
                  <a:pt x="2704777" y="0"/>
                </a:lnTo>
                <a:lnTo>
                  <a:pt x="2704777" y="808200"/>
                </a:lnTo>
                <a:lnTo>
                  <a:pt x="0" y="808200"/>
                </a:lnTo>
                <a:lnTo>
                  <a:pt x="0" y="0"/>
                </a:lnTo>
                <a:close/>
              </a:path>
            </a:pathLst>
          </a:custGeom>
          <a:blipFill>
            <a:blip r:embed="rId3"/>
            <a:stretch>
              <a:fillRect/>
            </a:stretch>
          </a:blipFill>
        </p:spPr>
      </p:sp>
      <p:sp>
        <p:nvSpPr>
          <p:cNvPr id="4" name="Freeform 4"/>
          <p:cNvSpPr/>
          <p:nvPr/>
        </p:nvSpPr>
        <p:spPr>
          <a:xfrm>
            <a:off x="4876800" y="1574261"/>
            <a:ext cx="4573238" cy="4546677"/>
          </a:xfrm>
          <a:custGeom>
            <a:avLst/>
            <a:gdLst/>
            <a:ahLst/>
            <a:cxnLst/>
            <a:rect l="l" t="t" r="r" b="b"/>
            <a:pathLst>
              <a:path w="4573238" h="4546677">
                <a:moveTo>
                  <a:pt x="0" y="0"/>
                </a:moveTo>
                <a:lnTo>
                  <a:pt x="4573238" y="0"/>
                </a:lnTo>
                <a:lnTo>
                  <a:pt x="4573238" y="4546678"/>
                </a:lnTo>
                <a:lnTo>
                  <a:pt x="0" y="4546678"/>
                </a:lnTo>
                <a:lnTo>
                  <a:pt x="0" y="0"/>
                </a:lnTo>
                <a:close/>
              </a:path>
            </a:pathLst>
          </a:custGeom>
          <a:blipFill>
            <a:blip r:embed="rId4"/>
            <a:stretch>
              <a:fillRect r="-14531"/>
            </a:stretch>
          </a:blipFill>
        </p:spPr>
      </p:sp>
      <p:sp>
        <p:nvSpPr>
          <p:cNvPr id="5" name="Freeform 5"/>
          <p:cNvSpPr/>
          <p:nvPr/>
        </p:nvSpPr>
        <p:spPr>
          <a:xfrm>
            <a:off x="7163419" y="125056"/>
            <a:ext cx="1763989" cy="1366289"/>
          </a:xfrm>
          <a:custGeom>
            <a:avLst/>
            <a:gdLst/>
            <a:ahLst/>
            <a:cxnLst/>
            <a:rect l="l" t="t" r="r" b="b"/>
            <a:pathLst>
              <a:path w="1763989" h="1366289">
                <a:moveTo>
                  <a:pt x="0" y="0"/>
                </a:moveTo>
                <a:lnTo>
                  <a:pt x="1763988" y="0"/>
                </a:lnTo>
                <a:lnTo>
                  <a:pt x="1763988" y="1366289"/>
                </a:lnTo>
                <a:lnTo>
                  <a:pt x="0" y="13662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7481669" y="-3023140"/>
            <a:ext cx="7130027" cy="5794767"/>
          </a:xfrm>
          <a:custGeom>
            <a:avLst/>
            <a:gdLst/>
            <a:ahLst/>
            <a:cxnLst/>
            <a:rect l="l" t="t" r="r" b="b"/>
            <a:pathLst>
              <a:path w="7130027" h="5794767">
                <a:moveTo>
                  <a:pt x="0" y="0"/>
                </a:moveTo>
                <a:lnTo>
                  <a:pt x="7130027" y="0"/>
                </a:lnTo>
                <a:lnTo>
                  <a:pt x="7130027" y="5794767"/>
                </a:lnTo>
                <a:lnTo>
                  <a:pt x="0" y="57947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0"/>
            <a:ext cx="2448154" cy="731520"/>
          </a:xfrm>
          <a:custGeom>
            <a:avLst/>
            <a:gdLst/>
            <a:ahLst/>
            <a:cxnLst/>
            <a:rect l="l" t="t" r="r" b="b"/>
            <a:pathLst>
              <a:path w="2448154" h="731520">
                <a:moveTo>
                  <a:pt x="0" y="0"/>
                </a:moveTo>
                <a:lnTo>
                  <a:pt x="2448154" y="0"/>
                </a:lnTo>
                <a:lnTo>
                  <a:pt x="2448154" y="731520"/>
                </a:lnTo>
                <a:lnTo>
                  <a:pt x="0" y="731520"/>
                </a:lnTo>
                <a:lnTo>
                  <a:pt x="0" y="0"/>
                </a:lnTo>
                <a:close/>
              </a:path>
            </a:pathLst>
          </a:custGeom>
          <a:blipFill>
            <a:blip r:embed="rId4"/>
            <a:stretch>
              <a:fillRect/>
            </a:stretch>
          </a:blipFill>
        </p:spPr>
      </p:sp>
      <p:sp>
        <p:nvSpPr>
          <p:cNvPr id="4" name="Freeform 4"/>
          <p:cNvSpPr/>
          <p:nvPr/>
        </p:nvSpPr>
        <p:spPr>
          <a:xfrm>
            <a:off x="5530949" y="6914416"/>
            <a:ext cx="3901440" cy="801569"/>
          </a:xfrm>
          <a:custGeom>
            <a:avLst/>
            <a:gdLst/>
            <a:ahLst/>
            <a:cxnLst/>
            <a:rect l="l" t="t" r="r" b="b"/>
            <a:pathLst>
              <a:path w="3901440" h="801569">
                <a:moveTo>
                  <a:pt x="0" y="0"/>
                </a:moveTo>
                <a:lnTo>
                  <a:pt x="3901440" y="0"/>
                </a:lnTo>
                <a:lnTo>
                  <a:pt x="3901440" y="801568"/>
                </a:lnTo>
                <a:lnTo>
                  <a:pt x="0" y="801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4099718" y="215844"/>
            <a:ext cx="2085456" cy="515676"/>
          </a:xfrm>
          <a:custGeom>
            <a:avLst/>
            <a:gdLst/>
            <a:ahLst/>
            <a:cxnLst/>
            <a:rect l="l" t="t" r="r" b="b"/>
            <a:pathLst>
              <a:path w="2085456" h="515676">
                <a:moveTo>
                  <a:pt x="0" y="0"/>
                </a:moveTo>
                <a:lnTo>
                  <a:pt x="2085456" y="0"/>
                </a:lnTo>
                <a:lnTo>
                  <a:pt x="2085456" y="515676"/>
                </a:lnTo>
                <a:lnTo>
                  <a:pt x="0" y="5156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2700000">
            <a:off x="-1251951" y="4979977"/>
            <a:ext cx="2910120" cy="2926080"/>
          </a:xfrm>
          <a:custGeom>
            <a:avLst/>
            <a:gdLst/>
            <a:ahLst/>
            <a:cxnLst/>
            <a:rect l="l" t="t" r="r" b="b"/>
            <a:pathLst>
              <a:path w="2910120" h="2926080">
                <a:moveTo>
                  <a:pt x="0" y="0"/>
                </a:moveTo>
                <a:lnTo>
                  <a:pt x="2910119" y="0"/>
                </a:lnTo>
                <a:lnTo>
                  <a:pt x="2910119" y="2926080"/>
                </a:lnTo>
                <a:lnTo>
                  <a:pt x="0" y="2926080"/>
                </a:lnTo>
                <a:lnTo>
                  <a:pt x="0" y="0"/>
                </a:lnTo>
                <a:close/>
              </a:path>
            </a:pathLst>
          </a:custGeom>
          <a:blipFill>
            <a:blip r:embed="rId9">
              <a:alphaModFix amt="50000"/>
              <a:extLst>
                <a:ext uri="{96DAC541-7B7A-43D3-8B79-37D633B846F1}">
                  <asvg:svgBlip xmlns:asvg="http://schemas.microsoft.com/office/drawing/2016/SVG/main" r:embed="rId10"/>
                </a:ext>
              </a:extLst>
            </a:blip>
            <a:stretch>
              <a:fillRect/>
            </a:stretch>
          </a:blipFill>
        </p:spPr>
      </p:sp>
      <p:sp>
        <p:nvSpPr>
          <p:cNvPr id="7" name="Freeform 7"/>
          <p:cNvSpPr/>
          <p:nvPr/>
        </p:nvSpPr>
        <p:spPr>
          <a:xfrm>
            <a:off x="214314" y="1788063"/>
            <a:ext cx="9324973" cy="4654954"/>
          </a:xfrm>
          <a:custGeom>
            <a:avLst/>
            <a:gdLst/>
            <a:ahLst/>
            <a:cxnLst/>
            <a:rect l="l" t="t" r="r" b="b"/>
            <a:pathLst>
              <a:path w="9324973" h="4654954">
                <a:moveTo>
                  <a:pt x="0" y="0"/>
                </a:moveTo>
                <a:lnTo>
                  <a:pt x="9324972" y="0"/>
                </a:lnTo>
                <a:lnTo>
                  <a:pt x="9324972" y="4654954"/>
                </a:lnTo>
                <a:lnTo>
                  <a:pt x="0" y="4654954"/>
                </a:lnTo>
                <a:lnTo>
                  <a:pt x="0" y="0"/>
                </a:lnTo>
                <a:close/>
              </a:path>
            </a:pathLst>
          </a:custGeom>
          <a:blipFill>
            <a:blip r:embed="rId11"/>
            <a:stretch>
              <a:fillRect/>
            </a:stretch>
          </a:blipFill>
        </p:spPr>
      </p:sp>
      <p:sp>
        <p:nvSpPr>
          <p:cNvPr id="8" name="TextBox 8"/>
          <p:cNvSpPr txBox="1"/>
          <p:nvPr/>
        </p:nvSpPr>
        <p:spPr>
          <a:xfrm>
            <a:off x="2823033" y="845820"/>
            <a:ext cx="4658636" cy="712501"/>
          </a:xfrm>
          <a:prstGeom prst="rect">
            <a:avLst/>
          </a:prstGeom>
        </p:spPr>
        <p:txBody>
          <a:bodyPr lIns="0" tIns="0" rIns="0" bIns="0" rtlCol="0" anchor="t">
            <a:spAutoFit/>
          </a:bodyPr>
          <a:lstStyle/>
          <a:p>
            <a:pPr>
              <a:lnSpc>
                <a:spcPts val="5412"/>
              </a:lnSpc>
            </a:pPr>
            <a:r>
              <a:rPr lang="en-US" sz="5467">
                <a:solidFill>
                  <a:srgbClr val="000000"/>
                </a:solidFill>
                <a:latin typeface="Hammersmith One"/>
              </a:rPr>
              <a:t>Hero page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2340351" flipH="1" flipV="1">
            <a:off x="7421228" y="5173647"/>
            <a:ext cx="5270040" cy="4283105"/>
          </a:xfrm>
          <a:custGeom>
            <a:avLst/>
            <a:gdLst/>
            <a:ahLst/>
            <a:cxnLst/>
            <a:rect l="l" t="t" r="r" b="b"/>
            <a:pathLst>
              <a:path w="5270040" h="4283105">
                <a:moveTo>
                  <a:pt x="5270040" y="4283106"/>
                </a:moveTo>
                <a:lnTo>
                  <a:pt x="0" y="4283106"/>
                </a:lnTo>
                <a:lnTo>
                  <a:pt x="0" y="0"/>
                </a:lnTo>
                <a:lnTo>
                  <a:pt x="5270040" y="0"/>
                </a:lnTo>
                <a:lnTo>
                  <a:pt x="5270040" y="428310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19378" y="2371311"/>
            <a:ext cx="9239397" cy="3573434"/>
          </a:xfrm>
          <a:prstGeom prst="rect">
            <a:avLst/>
          </a:prstGeom>
        </p:spPr>
        <p:txBody>
          <a:bodyPr lIns="0" tIns="0" rIns="0" bIns="0" rtlCol="0" anchor="t">
            <a:spAutoFit/>
          </a:bodyPr>
          <a:lstStyle/>
          <a:p>
            <a:pPr>
              <a:lnSpc>
                <a:spcPts val="4148"/>
              </a:lnSpc>
            </a:pPr>
            <a:r>
              <a:rPr lang="en-US" sz="2183">
                <a:solidFill>
                  <a:srgbClr val="000000"/>
                </a:solidFill>
                <a:latin typeface="Poppins Bold"/>
              </a:rPr>
              <a:t>1.</a:t>
            </a:r>
            <a:r>
              <a:rPr lang="en-US" sz="2183">
                <a:solidFill>
                  <a:srgbClr val="000000"/>
                </a:solidFill>
                <a:latin typeface="Poppins"/>
              </a:rPr>
              <a:t>This project is all about providing the user right information and critics about the various topics.</a:t>
            </a:r>
          </a:p>
          <a:p>
            <a:pPr>
              <a:lnSpc>
                <a:spcPts val="4148"/>
              </a:lnSpc>
            </a:pPr>
            <a:r>
              <a:rPr lang="en-US" sz="2183">
                <a:solidFill>
                  <a:srgbClr val="000000"/>
                </a:solidFill>
                <a:latin typeface="Poppins Bold"/>
              </a:rPr>
              <a:t>2. </a:t>
            </a:r>
            <a:r>
              <a:rPr lang="en-US" sz="2183">
                <a:solidFill>
                  <a:srgbClr val="000000"/>
                </a:solidFill>
                <a:latin typeface="Poppins"/>
              </a:rPr>
              <a:t>This project desire to inspire the humans for the various activism activity and stand with or against them as need. </a:t>
            </a:r>
          </a:p>
          <a:p>
            <a:pPr>
              <a:lnSpc>
                <a:spcPts val="4148"/>
              </a:lnSpc>
            </a:pPr>
            <a:r>
              <a:rPr lang="en-US" sz="2183">
                <a:solidFill>
                  <a:srgbClr val="000000"/>
                </a:solidFill>
                <a:latin typeface="Poppins Bold"/>
              </a:rPr>
              <a:t>3.</a:t>
            </a:r>
            <a:r>
              <a:rPr lang="en-US" sz="2183">
                <a:solidFill>
                  <a:srgbClr val="000000"/>
                </a:solidFill>
                <a:latin typeface="Poppins"/>
              </a:rPr>
              <a:t> The creative user interference of this webpage will help user to navigate them into the desire topic with more ease and pleasing.</a:t>
            </a:r>
          </a:p>
          <a:p>
            <a:pPr>
              <a:lnSpc>
                <a:spcPts val="3608"/>
              </a:lnSpc>
            </a:pPr>
            <a:endParaRPr lang="en-US" sz="2183">
              <a:solidFill>
                <a:srgbClr val="000000"/>
              </a:solidFill>
              <a:latin typeface="Poppins"/>
            </a:endParaRPr>
          </a:p>
        </p:txBody>
      </p:sp>
      <p:sp>
        <p:nvSpPr>
          <p:cNvPr id="4" name="Freeform 4"/>
          <p:cNvSpPr/>
          <p:nvPr/>
        </p:nvSpPr>
        <p:spPr>
          <a:xfrm rot="-4242263">
            <a:off x="-946638" y="5933110"/>
            <a:ext cx="2369955" cy="1783930"/>
          </a:xfrm>
          <a:custGeom>
            <a:avLst/>
            <a:gdLst/>
            <a:ahLst/>
            <a:cxnLst/>
            <a:rect l="l" t="t" r="r" b="b"/>
            <a:pathLst>
              <a:path w="2369955" h="1783930">
                <a:moveTo>
                  <a:pt x="0" y="0"/>
                </a:moveTo>
                <a:lnTo>
                  <a:pt x="2369955" y="0"/>
                </a:lnTo>
                <a:lnTo>
                  <a:pt x="2369955" y="1783930"/>
                </a:lnTo>
                <a:lnTo>
                  <a:pt x="0" y="17839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19378" y="0"/>
            <a:ext cx="2448154" cy="731520"/>
          </a:xfrm>
          <a:custGeom>
            <a:avLst/>
            <a:gdLst/>
            <a:ahLst/>
            <a:cxnLst/>
            <a:rect l="l" t="t" r="r" b="b"/>
            <a:pathLst>
              <a:path w="2448154" h="731520">
                <a:moveTo>
                  <a:pt x="0" y="0"/>
                </a:moveTo>
                <a:lnTo>
                  <a:pt x="2448153" y="0"/>
                </a:lnTo>
                <a:lnTo>
                  <a:pt x="2448153" y="731520"/>
                </a:lnTo>
                <a:lnTo>
                  <a:pt x="0" y="731520"/>
                </a:lnTo>
                <a:lnTo>
                  <a:pt x="0" y="0"/>
                </a:lnTo>
                <a:close/>
              </a:path>
            </a:pathLst>
          </a:custGeom>
          <a:blipFill>
            <a:blip r:embed="rId6"/>
            <a:stretch>
              <a:fillRect/>
            </a:stretch>
          </a:blipFill>
        </p:spPr>
      </p:sp>
      <p:sp>
        <p:nvSpPr>
          <p:cNvPr id="6" name="Freeform 6"/>
          <p:cNvSpPr/>
          <p:nvPr/>
        </p:nvSpPr>
        <p:spPr>
          <a:xfrm>
            <a:off x="3319966" y="5627422"/>
            <a:ext cx="2565569" cy="1912515"/>
          </a:xfrm>
          <a:custGeom>
            <a:avLst/>
            <a:gdLst/>
            <a:ahLst/>
            <a:cxnLst/>
            <a:rect l="l" t="t" r="r" b="b"/>
            <a:pathLst>
              <a:path w="2565569" h="1912515">
                <a:moveTo>
                  <a:pt x="0" y="0"/>
                </a:moveTo>
                <a:lnTo>
                  <a:pt x="2565569" y="0"/>
                </a:lnTo>
                <a:lnTo>
                  <a:pt x="2565569" y="1912516"/>
                </a:lnTo>
                <a:lnTo>
                  <a:pt x="0" y="19125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2367908" y="1226858"/>
            <a:ext cx="4742336" cy="972965"/>
          </a:xfrm>
          <a:prstGeom prst="rect">
            <a:avLst/>
          </a:prstGeom>
        </p:spPr>
        <p:txBody>
          <a:bodyPr lIns="0" tIns="0" rIns="0" bIns="0" rtlCol="0" anchor="t">
            <a:spAutoFit/>
          </a:bodyPr>
          <a:lstStyle/>
          <a:p>
            <a:pPr>
              <a:lnSpc>
                <a:spcPts val="7367"/>
              </a:lnSpc>
            </a:pPr>
            <a:r>
              <a:rPr lang="en-US" sz="7441">
                <a:solidFill>
                  <a:srgbClr val="000000"/>
                </a:solidFill>
                <a:latin typeface="Hammersmith One"/>
              </a:rPr>
              <a:t>Conclusion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2340351" flipH="1" flipV="1">
            <a:off x="7421228" y="5173647"/>
            <a:ext cx="5270040" cy="4283105"/>
          </a:xfrm>
          <a:custGeom>
            <a:avLst/>
            <a:gdLst/>
            <a:ahLst/>
            <a:cxnLst/>
            <a:rect l="l" t="t" r="r" b="b"/>
            <a:pathLst>
              <a:path w="5270040" h="4283105">
                <a:moveTo>
                  <a:pt x="5270040" y="4283106"/>
                </a:moveTo>
                <a:lnTo>
                  <a:pt x="0" y="4283106"/>
                </a:lnTo>
                <a:lnTo>
                  <a:pt x="0" y="0"/>
                </a:lnTo>
                <a:lnTo>
                  <a:pt x="5270040" y="0"/>
                </a:lnTo>
                <a:lnTo>
                  <a:pt x="5270040" y="428310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842107">
            <a:off x="8568623" y="-295022"/>
            <a:ext cx="2369955" cy="1783930"/>
          </a:xfrm>
          <a:custGeom>
            <a:avLst/>
            <a:gdLst/>
            <a:ahLst/>
            <a:cxnLst/>
            <a:rect l="l" t="t" r="r" b="b"/>
            <a:pathLst>
              <a:path w="2369955" h="1783930">
                <a:moveTo>
                  <a:pt x="0" y="0"/>
                </a:moveTo>
                <a:lnTo>
                  <a:pt x="2369954" y="0"/>
                </a:lnTo>
                <a:lnTo>
                  <a:pt x="2369954" y="1783930"/>
                </a:lnTo>
                <a:lnTo>
                  <a:pt x="0" y="17839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47689" y="0"/>
            <a:ext cx="2448154" cy="731520"/>
          </a:xfrm>
          <a:custGeom>
            <a:avLst/>
            <a:gdLst/>
            <a:ahLst/>
            <a:cxnLst/>
            <a:rect l="l" t="t" r="r" b="b"/>
            <a:pathLst>
              <a:path w="2448154" h="731520">
                <a:moveTo>
                  <a:pt x="0" y="0"/>
                </a:moveTo>
                <a:lnTo>
                  <a:pt x="2448154" y="0"/>
                </a:lnTo>
                <a:lnTo>
                  <a:pt x="2448154" y="731520"/>
                </a:lnTo>
                <a:lnTo>
                  <a:pt x="0" y="731520"/>
                </a:lnTo>
                <a:lnTo>
                  <a:pt x="0" y="0"/>
                </a:lnTo>
                <a:close/>
              </a:path>
            </a:pathLst>
          </a:custGeom>
          <a:blipFill>
            <a:blip r:embed="rId6"/>
            <a:stretch>
              <a:fillRect/>
            </a:stretch>
          </a:blipFill>
        </p:spPr>
      </p:sp>
      <p:sp>
        <p:nvSpPr>
          <p:cNvPr id="5" name="TextBox 5"/>
          <p:cNvSpPr txBox="1"/>
          <p:nvPr/>
        </p:nvSpPr>
        <p:spPr>
          <a:xfrm>
            <a:off x="247689" y="2233783"/>
            <a:ext cx="4829827" cy="3365149"/>
          </a:xfrm>
          <a:prstGeom prst="rect">
            <a:avLst/>
          </a:prstGeom>
        </p:spPr>
        <p:txBody>
          <a:bodyPr lIns="0" tIns="0" rIns="0" bIns="0" rtlCol="0" anchor="t">
            <a:spAutoFit/>
          </a:bodyPr>
          <a:lstStyle/>
          <a:p>
            <a:pPr>
              <a:lnSpc>
                <a:spcPts val="3870"/>
              </a:lnSpc>
            </a:pPr>
            <a:r>
              <a:rPr lang="en-US" sz="2037">
                <a:solidFill>
                  <a:srgbClr val="000000"/>
                </a:solidFill>
                <a:latin typeface="Poppins Bold"/>
              </a:rPr>
              <a:t>1.  https://www.w3schools.com/</a:t>
            </a:r>
          </a:p>
          <a:p>
            <a:pPr>
              <a:lnSpc>
                <a:spcPts val="3870"/>
              </a:lnSpc>
            </a:pPr>
            <a:r>
              <a:rPr lang="en-US" sz="2037">
                <a:solidFill>
                  <a:srgbClr val="000000"/>
                </a:solidFill>
                <a:latin typeface="Poppins Bold"/>
              </a:rPr>
              <a:t>2. Mdn.com</a:t>
            </a:r>
          </a:p>
          <a:p>
            <a:pPr>
              <a:lnSpc>
                <a:spcPts val="3870"/>
              </a:lnSpc>
            </a:pPr>
            <a:r>
              <a:rPr lang="en-US" sz="2037">
                <a:solidFill>
                  <a:srgbClr val="000000"/>
                </a:solidFill>
                <a:latin typeface="Poppins Bold"/>
              </a:rPr>
              <a:t>3. https://www.youtube.com/</a:t>
            </a:r>
          </a:p>
          <a:p>
            <a:pPr>
              <a:lnSpc>
                <a:spcPts val="3870"/>
              </a:lnSpc>
            </a:pPr>
            <a:endParaRPr lang="en-US" sz="2037">
              <a:solidFill>
                <a:srgbClr val="000000"/>
              </a:solidFill>
              <a:latin typeface="Poppins Bold"/>
            </a:endParaRPr>
          </a:p>
          <a:p>
            <a:pPr>
              <a:lnSpc>
                <a:spcPts val="3870"/>
              </a:lnSpc>
            </a:pPr>
            <a:endParaRPr lang="en-US" sz="2037">
              <a:solidFill>
                <a:srgbClr val="000000"/>
              </a:solidFill>
              <a:latin typeface="Poppins Bold"/>
            </a:endParaRPr>
          </a:p>
          <a:p>
            <a:pPr>
              <a:lnSpc>
                <a:spcPts val="3870"/>
              </a:lnSpc>
            </a:pPr>
            <a:endParaRPr lang="en-US" sz="2037">
              <a:solidFill>
                <a:srgbClr val="000000"/>
              </a:solidFill>
              <a:latin typeface="Poppins Bold"/>
            </a:endParaRPr>
          </a:p>
          <a:p>
            <a:pPr>
              <a:lnSpc>
                <a:spcPts val="3870"/>
              </a:lnSpc>
            </a:pPr>
            <a:endParaRPr lang="en-US" sz="2037">
              <a:solidFill>
                <a:srgbClr val="000000"/>
              </a:solidFill>
              <a:latin typeface="Poppins Bold"/>
            </a:endParaRPr>
          </a:p>
        </p:txBody>
      </p:sp>
      <p:sp>
        <p:nvSpPr>
          <p:cNvPr id="6" name="Freeform 6"/>
          <p:cNvSpPr/>
          <p:nvPr/>
        </p:nvSpPr>
        <p:spPr>
          <a:xfrm>
            <a:off x="247689" y="5331740"/>
            <a:ext cx="1330721" cy="1983460"/>
          </a:xfrm>
          <a:custGeom>
            <a:avLst/>
            <a:gdLst/>
            <a:ahLst/>
            <a:cxnLst/>
            <a:rect l="l" t="t" r="r" b="b"/>
            <a:pathLst>
              <a:path w="1330721" h="1983460">
                <a:moveTo>
                  <a:pt x="0" y="0"/>
                </a:moveTo>
                <a:lnTo>
                  <a:pt x="1330722" y="0"/>
                </a:lnTo>
                <a:lnTo>
                  <a:pt x="1330722" y="1983460"/>
                </a:lnTo>
                <a:lnTo>
                  <a:pt x="0" y="19834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247689" y="1223892"/>
            <a:ext cx="7918805" cy="801354"/>
          </a:xfrm>
          <a:prstGeom prst="rect">
            <a:avLst/>
          </a:prstGeom>
        </p:spPr>
        <p:txBody>
          <a:bodyPr lIns="0" tIns="0" rIns="0" bIns="0" rtlCol="0" anchor="t">
            <a:spAutoFit/>
          </a:bodyPr>
          <a:lstStyle/>
          <a:p>
            <a:pPr>
              <a:lnSpc>
                <a:spcPts val="6056"/>
              </a:lnSpc>
            </a:pPr>
            <a:r>
              <a:rPr lang="en-US" sz="6117">
                <a:solidFill>
                  <a:srgbClr val="000000"/>
                </a:solidFill>
                <a:latin typeface="Hammersmith One"/>
              </a:rPr>
              <a:t>Reference links used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19378" y="109563"/>
            <a:ext cx="2704777" cy="808200"/>
          </a:xfrm>
          <a:custGeom>
            <a:avLst/>
            <a:gdLst/>
            <a:ahLst/>
            <a:cxnLst/>
            <a:rect l="l" t="t" r="r" b="b"/>
            <a:pathLst>
              <a:path w="2704777" h="808200">
                <a:moveTo>
                  <a:pt x="0" y="0"/>
                </a:moveTo>
                <a:lnTo>
                  <a:pt x="2704777" y="0"/>
                </a:lnTo>
                <a:lnTo>
                  <a:pt x="2704777" y="808200"/>
                </a:lnTo>
                <a:lnTo>
                  <a:pt x="0" y="808200"/>
                </a:lnTo>
                <a:lnTo>
                  <a:pt x="0" y="0"/>
                </a:lnTo>
                <a:close/>
              </a:path>
            </a:pathLst>
          </a:custGeom>
          <a:blipFill>
            <a:blip r:embed="rId2"/>
            <a:stretch>
              <a:fillRect/>
            </a:stretch>
          </a:blipFill>
        </p:spPr>
      </p:sp>
      <p:sp>
        <p:nvSpPr>
          <p:cNvPr id="3" name="Freeform 3"/>
          <p:cNvSpPr/>
          <p:nvPr/>
        </p:nvSpPr>
        <p:spPr>
          <a:xfrm rot="2340351" flipH="1" flipV="1">
            <a:off x="7421228" y="5173647"/>
            <a:ext cx="5270040" cy="4283105"/>
          </a:xfrm>
          <a:custGeom>
            <a:avLst/>
            <a:gdLst/>
            <a:ahLst/>
            <a:cxnLst/>
            <a:rect l="l" t="t" r="r" b="b"/>
            <a:pathLst>
              <a:path w="5270040" h="4283105">
                <a:moveTo>
                  <a:pt x="5270040" y="4283106"/>
                </a:moveTo>
                <a:lnTo>
                  <a:pt x="0" y="4283106"/>
                </a:lnTo>
                <a:lnTo>
                  <a:pt x="0" y="0"/>
                </a:lnTo>
                <a:lnTo>
                  <a:pt x="5270040" y="0"/>
                </a:lnTo>
                <a:lnTo>
                  <a:pt x="5270040" y="428310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4242263">
            <a:off x="-946638" y="5933110"/>
            <a:ext cx="2369955" cy="1783930"/>
          </a:xfrm>
          <a:custGeom>
            <a:avLst/>
            <a:gdLst/>
            <a:ahLst/>
            <a:cxnLst/>
            <a:rect l="l" t="t" r="r" b="b"/>
            <a:pathLst>
              <a:path w="2369955" h="1783930">
                <a:moveTo>
                  <a:pt x="0" y="0"/>
                </a:moveTo>
                <a:lnTo>
                  <a:pt x="2369955" y="0"/>
                </a:lnTo>
                <a:lnTo>
                  <a:pt x="2369955" y="1783930"/>
                </a:lnTo>
                <a:lnTo>
                  <a:pt x="0" y="17839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340351" flipH="1" flipV="1">
            <a:off x="8488852" y="-2031990"/>
            <a:ext cx="5270040" cy="4283105"/>
          </a:xfrm>
          <a:custGeom>
            <a:avLst/>
            <a:gdLst/>
            <a:ahLst/>
            <a:cxnLst/>
            <a:rect l="l" t="t" r="r" b="b"/>
            <a:pathLst>
              <a:path w="5270040" h="4283105">
                <a:moveTo>
                  <a:pt x="5270040" y="4283105"/>
                </a:moveTo>
                <a:lnTo>
                  <a:pt x="0" y="4283105"/>
                </a:lnTo>
                <a:lnTo>
                  <a:pt x="0" y="0"/>
                </a:lnTo>
                <a:lnTo>
                  <a:pt x="5270040" y="0"/>
                </a:lnTo>
                <a:lnTo>
                  <a:pt x="5270040" y="428310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238340" y="1863862"/>
            <a:ext cx="8589126" cy="3739876"/>
          </a:xfrm>
          <a:prstGeom prst="rect">
            <a:avLst/>
          </a:prstGeom>
        </p:spPr>
        <p:txBody>
          <a:bodyPr lIns="0" tIns="0" rIns="0" bIns="0" rtlCol="0" anchor="t">
            <a:spAutoFit/>
          </a:bodyPr>
          <a:lstStyle/>
          <a:p>
            <a:pPr>
              <a:lnSpc>
                <a:spcPts val="7296"/>
              </a:lnSpc>
            </a:pPr>
            <a:r>
              <a:rPr lang="en-US" sz="7370">
                <a:solidFill>
                  <a:srgbClr val="000000"/>
                </a:solidFill>
                <a:latin typeface="Brittany"/>
              </a:rPr>
              <a:t>Thank you</a:t>
            </a:r>
          </a:p>
          <a:p>
            <a:pPr>
              <a:lnSpc>
                <a:spcPts val="7296"/>
              </a:lnSpc>
            </a:pPr>
            <a:endParaRPr lang="en-US" sz="7370">
              <a:solidFill>
                <a:srgbClr val="000000"/>
              </a:solidFill>
              <a:latin typeface="Brittany"/>
            </a:endParaRPr>
          </a:p>
          <a:p>
            <a:pPr>
              <a:lnSpc>
                <a:spcPts val="7296"/>
              </a:lnSpc>
            </a:pPr>
            <a:r>
              <a:rPr lang="en-US" sz="7370">
                <a:solidFill>
                  <a:srgbClr val="000000"/>
                </a:solidFill>
                <a:latin typeface="Brittany"/>
              </a:rPr>
              <a:t> For your attention</a:t>
            </a:r>
          </a:p>
          <a:p>
            <a:pPr>
              <a:lnSpc>
                <a:spcPts val="7296"/>
              </a:lnSpc>
            </a:pPr>
            <a:endParaRPr lang="en-US" sz="7370">
              <a:solidFill>
                <a:srgbClr val="000000"/>
              </a:solidFill>
              <a:latin typeface="Brittany"/>
            </a:endParaRPr>
          </a:p>
        </p:txBody>
      </p:sp>
      <p:sp>
        <p:nvSpPr>
          <p:cNvPr id="7" name="Freeform 7"/>
          <p:cNvSpPr/>
          <p:nvPr/>
        </p:nvSpPr>
        <p:spPr>
          <a:xfrm>
            <a:off x="5186021" y="5517202"/>
            <a:ext cx="1671496" cy="1797998"/>
          </a:xfrm>
          <a:custGeom>
            <a:avLst/>
            <a:gdLst/>
            <a:ahLst/>
            <a:cxnLst/>
            <a:rect l="l" t="t" r="r" b="b"/>
            <a:pathLst>
              <a:path w="1671496" h="1797998">
                <a:moveTo>
                  <a:pt x="0" y="0"/>
                </a:moveTo>
                <a:lnTo>
                  <a:pt x="1671496" y="0"/>
                </a:lnTo>
                <a:lnTo>
                  <a:pt x="1671496" y="1797998"/>
                </a:lnTo>
                <a:lnTo>
                  <a:pt x="0" y="17979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6414349" y="-146671"/>
            <a:ext cx="6678501" cy="5427800"/>
          </a:xfrm>
          <a:custGeom>
            <a:avLst/>
            <a:gdLst/>
            <a:ahLst/>
            <a:cxnLst/>
            <a:rect l="l" t="t" r="r" b="b"/>
            <a:pathLst>
              <a:path w="6678501" h="5427800">
                <a:moveTo>
                  <a:pt x="0" y="0"/>
                </a:moveTo>
                <a:lnTo>
                  <a:pt x="6678502" y="0"/>
                </a:lnTo>
                <a:lnTo>
                  <a:pt x="6678502" y="5427800"/>
                </a:lnTo>
                <a:lnTo>
                  <a:pt x="0" y="5427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8505606" y="5799621"/>
            <a:ext cx="2246826" cy="1691247"/>
          </a:xfrm>
          <a:custGeom>
            <a:avLst/>
            <a:gdLst/>
            <a:ahLst/>
            <a:cxnLst/>
            <a:rect l="l" t="t" r="r" b="b"/>
            <a:pathLst>
              <a:path w="2246826" h="1691247">
                <a:moveTo>
                  <a:pt x="2246826" y="1691247"/>
                </a:moveTo>
                <a:lnTo>
                  <a:pt x="0" y="1691247"/>
                </a:lnTo>
                <a:lnTo>
                  <a:pt x="0" y="0"/>
                </a:lnTo>
                <a:lnTo>
                  <a:pt x="2246826" y="0"/>
                </a:lnTo>
                <a:lnTo>
                  <a:pt x="2246826" y="1691247"/>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9642" y="0"/>
            <a:ext cx="2661791" cy="795356"/>
          </a:xfrm>
          <a:custGeom>
            <a:avLst/>
            <a:gdLst/>
            <a:ahLst/>
            <a:cxnLst/>
            <a:rect l="l" t="t" r="r" b="b"/>
            <a:pathLst>
              <a:path w="2661791" h="795356">
                <a:moveTo>
                  <a:pt x="0" y="0"/>
                </a:moveTo>
                <a:lnTo>
                  <a:pt x="2661791" y="0"/>
                </a:lnTo>
                <a:lnTo>
                  <a:pt x="2661791" y="795356"/>
                </a:lnTo>
                <a:lnTo>
                  <a:pt x="0" y="795356"/>
                </a:lnTo>
                <a:lnTo>
                  <a:pt x="0" y="0"/>
                </a:lnTo>
                <a:close/>
              </a:path>
            </a:pathLst>
          </a:custGeom>
          <a:blipFill>
            <a:blip r:embed="rId6"/>
            <a:stretch>
              <a:fillRect/>
            </a:stretch>
          </a:blipFill>
        </p:spPr>
      </p:sp>
      <p:sp>
        <p:nvSpPr>
          <p:cNvPr id="5" name="Freeform 5"/>
          <p:cNvSpPr/>
          <p:nvPr/>
        </p:nvSpPr>
        <p:spPr>
          <a:xfrm rot="-5485405">
            <a:off x="-704198" y="4326624"/>
            <a:ext cx="3652252" cy="3652252"/>
          </a:xfrm>
          <a:custGeom>
            <a:avLst/>
            <a:gdLst/>
            <a:ahLst/>
            <a:cxnLst/>
            <a:rect l="l" t="t" r="r" b="b"/>
            <a:pathLst>
              <a:path w="3652252" h="3652252">
                <a:moveTo>
                  <a:pt x="0" y="0"/>
                </a:moveTo>
                <a:lnTo>
                  <a:pt x="3652252" y="0"/>
                </a:lnTo>
                <a:lnTo>
                  <a:pt x="3652252" y="3652252"/>
                </a:lnTo>
                <a:lnTo>
                  <a:pt x="0" y="3652252"/>
                </a:lnTo>
                <a:lnTo>
                  <a:pt x="0" y="0"/>
                </a:lnTo>
                <a:close/>
              </a:path>
            </a:pathLst>
          </a:custGeom>
          <a:blipFill>
            <a:blip r:embed="rId7">
              <a:alphaModFix amt="50000"/>
              <a:extLst>
                <a:ext uri="{96DAC541-7B7A-43D3-8B79-37D633B846F1}">
                  <asvg:svgBlip xmlns:asvg="http://schemas.microsoft.com/office/drawing/2016/SVG/main" r:embed="rId8"/>
                </a:ext>
              </a:extLst>
            </a:blip>
            <a:stretch>
              <a:fillRect/>
            </a:stretch>
          </a:blipFill>
        </p:spPr>
      </p:sp>
      <p:sp>
        <p:nvSpPr>
          <p:cNvPr id="6" name="Freeform 6"/>
          <p:cNvSpPr/>
          <p:nvPr/>
        </p:nvSpPr>
        <p:spPr>
          <a:xfrm>
            <a:off x="5428113" y="5402472"/>
            <a:ext cx="2553400" cy="1912728"/>
          </a:xfrm>
          <a:custGeom>
            <a:avLst/>
            <a:gdLst/>
            <a:ahLst/>
            <a:cxnLst/>
            <a:rect l="l" t="t" r="r" b="b"/>
            <a:pathLst>
              <a:path w="2553400" h="1912728">
                <a:moveTo>
                  <a:pt x="0" y="0"/>
                </a:moveTo>
                <a:lnTo>
                  <a:pt x="2553399" y="0"/>
                </a:lnTo>
                <a:lnTo>
                  <a:pt x="2553399" y="1912728"/>
                </a:lnTo>
                <a:lnTo>
                  <a:pt x="0" y="19127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731520" y="1710802"/>
            <a:ext cx="6940455" cy="856427"/>
          </a:xfrm>
          <a:prstGeom prst="rect">
            <a:avLst/>
          </a:prstGeom>
        </p:spPr>
        <p:txBody>
          <a:bodyPr lIns="0" tIns="0" rIns="0" bIns="0" rtlCol="0" anchor="t">
            <a:spAutoFit/>
          </a:bodyPr>
          <a:lstStyle/>
          <a:p>
            <a:pPr>
              <a:lnSpc>
                <a:spcPts val="6417"/>
              </a:lnSpc>
            </a:pPr>
            <a:r>
              <a:rPr lang="en-US" sz="6481">
                <a:solidFill>
                  <a:srgbClr val="000000"/>
                </a:solidFill>
                <a:latin typeface="Hammersmith One"/>
              </a:rPr>
              <a:t>Table of Contents</a:t>
            </a:r>
          </a:p>
        </p:txBody>
      </p:sp>
      <p:sp>
        <p:nvSpPr>
          <p:cNvPr id="8" name="TextBox 8"/>
          <p:cNvSpPr txBox="1"/>
          <p:nvPr/>
        </p:nvSpPr>
        <p:spPr>
          <a:xfrm>
            <a:off x="936637" y="3733020"/>
            <a:ext cx="3689592" cy="2045986"/>
          </a:xfrm>
          <a:prstGeom prst="rect">
            <a:avLst/>
          </a:prstGeom>
        </p:spPr>
        <p:txBody>
          <a:bodyPr lIns="0" tIns="0" rIns="0" bIns="0" rtlCol="0" anchor="t">
            <a:spAutoFit/>
          </a:bodyPr>
          <a:lstStyle/>
          <a:p>
            <a:pPr marL="523614" lvl="1" indent="-261807" algn="just">
              <a:lnSpc>
                <a:spcPts val="4050"/>
              </a:lnSpc>
              <a:buFont typeface="Arial"/>
              <a:buChar char="•"/>
            </a:pPr>
            <a:r>
              <a:rPr lang="en-US" sz="2425">
                <a:solidFill>
                  <a:srgbClr val="000000"/>
                </a:solidFill>
                <a:latin typeface="Poppins"/>
              </a:rPr>
              <a:t>Introduction</a:t>
            </a:r>
          </a:p>
          <a:p>
            <a:pPr marL="523614" lvl="1" indent="-261807" algn="just">
              <a:lnSpc>
                <a:spcPts val="4050"/>
              </a:lnSpc>
              <a:buFont typeface="Arial"/>
              <a:buChar char="•"/>
            </a:pPr>
            <a:r>
              <a:rPr lang="en-US" sz="2425">
                <a:solidFill>
                  <a:srgbClr val="000000"/>
                </a:solidFill>
                <a:latin typeface="Poppins"/>
              </a:rPr>
              <a:t>problem statement</a:t>
            </a:r>
          </a:p>
          <a:p>
            <a:pPr marL="523614" lvl="1" indent="-261807" algn="just">
              <a:lnSpc>
                <a:spcPts val="4050"/>
              </a:lnSpc>
              <a:buFont typeface="Arial"/>
              <a:buChar char="•"/>
            </a:pPr>
            <a:r>
              <a:rPr lang="en-US" sz="2425">
                <a:solidFill>
                  <a:srgbClr val="000000"/>
                </a:solidFill>
                <a:latin typeface="Poppins"/>
              </a:rPr>
              <a:t>Technical Details</a:t>
            </a:r>
          </a:p>
          <a:p>
            <a:pPr marL="523614" lvl="1" indent="-261807" algn="just">
              <a:lnSpc>
                <a:spcPts val="4050"/>
              </a:lnSpc>
              <a:buFont typeface="Arial"/>
              <a:buChar char="•"/>
            </a:pPr>
            <a:r>
              <a:rPr lang="en-US" sz="2425">
                <a:solidFill>
                  <a:srgbClr val="000000"/>
                </a:solidFill>
                <a:latin typeface="Poppins"/>
              </a:rPr>
              <a:t>Key Features</a:t>
            </a:r>
          </a:p>
        </p:txBody>
      </p:sp>
      <p:sp>
        <p:nvSpPr>
          <p:cNvPr id="9" name="TextBox 9"/>
          <p:cNvSpPr txBox="1"/>
          <p:nvPr/>
        </p:nvSpPr>
        <p:spPr>
          <a:xfrm>
            <a:off x="4579770" y="3749493"/>
            <a:ext cx="3669158" cy="1531636"/>
          </a:xfrm>
          <a:prstGeom prst="rect">
            <a:avLst/>
          </a:prstGeom>
        </p:spPr>
        <p:txBody>
          <a:bodyPr lIns="0" tIns="0" rIns="0" bIns="0" rtlCol="0" anchor="t">
            <a:spAutoFit/>
          </a:bodyPr>
          <a:lstStyle/>
          <a:p>
            <a:pPr marL="523614" lvl="1" indent="-261807" algn="just">
              <a:lnSpc>
                <a:spcPts val="4050"/>
              </a:lnSpc>
              <a:buFont typeface="Arial"/>
              <a:buChar char="•"/>
            </a:pPr>
            <a:r>
              <a:rPr lang="en-US" sz="2425">
                <a:solidFill>
                  <a:srgbClr val="000000"/>
                </a:solidFill>
                <a:latin typeface="Poppins"/>
              </a:rPr>
              <a:t>Project highlights</a:t>
            </a:r>
          </a:p>
          <a:p>
            <a:pPr marL="523614" lvl="1" indent="-261807" algn="just">
              <a:lnSpc>
                <a:spcPts val="4050"/>
              </a:lnSpc>
              <a:buFont typeface="Arial"/>
              <a:buChar char="•"/>
            </a:pPr>
            <a:r>
              <a:rPr lang="en-US" sz="2425">
                <a:solidFill>
                  <a:srgbClr val="000000"/>
                </a:solidFill>
                <a:latin typeface="Poppins"/>
              </a:rPr>
              <a:t>Conclusion</a:t>
            </a:r>
          </a:p>
          <a:p>
            <a:pPr marL="523614" lvl="1" indent="-261807" algn="just">
              <a:lnSpc>
                <a:spcPts val="4050"/>
              </a:lnSpc>
              <a:buFont typeface="Arial"/>
              <a:buChar char="•"/>
            </a:pPr>
            <a:r>
              <a:rPr lang="en-US" sz="2425">
                <a:solidFill>
                  <a:srgbClr val="000000"/>
                </a:solidFill>
                <a:latin typeface="Poppins"/>
              </a:rPr>
              <a:t>Refrence Links used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6229785">
            <a:off x="-394390" y="6677877"/>
            <a:ext cx="1290156" cy="971135"/>
          </a:xfrm>
          <a:custGeom>
            <a:avLst/>
            <a:gdLst/>
            <a:ahLst/>
            <a:cxnLst/>
            <a:rect l="l" t="t" r="r" b="b"/>
            <a:pathLst>
              <a:path w="1290156" h="971135">
                <a:moveTo>
                  <a:pt x="0" y="0"/>
                </a:moveTo>
                <a:lnTo>
                  <a:pt x="1290156" y="0"/>
                </a:lnTo>
                <a:lnTo>
                  <a:pt x="1290156" y="971136"/>
                </a:lnTo>
                <a:lnTo>
                  <a:pt x="0" y="971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9384"/>
            <a:ext cx="2479558" cy="740904"/>
          </a:xfrm>
          <a:custGeom>
            <a:avLst/>
            <a:gdLst/>
            <a:ahLst/>
            <a:cxnLst/>
            <a:rect l="l" t="t" r="r" b="b"/>
            <a:pathLst>
              <a:path w="2479558" h="740904">
                <a:moveTo>
                  <a:pt x="0" y="0"/>
                </a:moveTo>
                <a:lnTo>
                  <a:pt x="2479558" y="0"/>
                </a:lnTo>
                <a:lnTo>
                  <a:pt x="2479558" y="740904"/>
                </a:lnTo>
                <a:lnTo>
                  <a:pt x="0" y="740904"/>
                </a:lnTo>
                <a:lnTo>
                  <a:pt x="0" y="0"/>
                </a:lnTo>
                <a:close/>
              </a:path>
            </a:pathLst>
          </a:custGeom>
          <a:blipFill>
            <a:blip r:embed="rId4"/>
            <a:stretch>
              <a:fillRect/>
            </a:stretch>
          </a:blipFill>
        </p:spPr>
      </p:sp>
      <p:sp>
        <p:nvSpPr>
          <p:cNvPr id="4" name="TextBox 4"/>
          <p:cNvSpPr txBox="1"/>
          <p:nvPr/>
        </p:nvSpPr>
        <p:spPr>
          <a:xfrm>
            <a:off x="2638477" y="1249716"/>
            <a:ext cx="5012785" cy="873407"/>
          </a:xfrm>
          <a:prstGeom prst="rect">
            <a:avLst/>
          </a:prstGeom>
        </p:spPr>
        <p:txBody>
          <a:bodyPr lIns="0" tIns="0" rIns="0" bIns="0" rtlCol="0" anchor="t">
            <a:spAutoFit/>
          </a:bodyPr>
          <a:lstStyle/>
          <a:p>
            <a:pPr>
              <a:lnSpc>
                <a:spcPts val="6547"/>
              </a:lnSpc>
            </a:pPr>
            <a:r>
              <a:rPr lang="en-US" sz="6613">
                <a:solidFill>
                  <a:srgbClr val="000000"/>
                </a:solidFill>
                <a:latin typeface="Hammersmith One"/>
              </a:rPr>
              <a:t>Introduction</a:t>
            </a:r>
          </a:p>
        </p:txBody>
      </p:sp>
      <p:sp>
        <p:nvSpPr>
          <p:cNvPr id="5" name="Freeform 5"/>
          <p:cNvSpPr/>
          <p:nvPr/>
        </p:nvSpPr>
        <p:spPr>
          <a:xfrm>
            <a:off x="7280654" y="-80007"/>
            <a:ext cx="3773587" cy="3066897"/>
          </a:xfrm>
          <a:custGeom>
            <a:avLst/>
            <a:gdLst/>
            <a:ahLst/>
            <a:cxnLst/>
            <a:rect l="l" t="t" r="r" b="b"/>
            <a:pathLst>
              <a:path w="3773587" h="3066897">
                <a:moveTo>
                  <a:pt x="0" y="0"/>
                </a:moveTo>
                <a:lnTo>
                  <a:pt x="3773587" y="0"/>
                </a:lnTo>
                <a:lnTo>
                  <a:pt x="3773587" y="3066897"/>
                </a:lnTo>
                <a:lnTo>
                  <a:pt x="0" y="30668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7280654" y="4696244"/>
            <a:ext cx="2926080" cy="2926080"/>
          </a:xfrm>
          <a:custGeom>
            <a:avLst/>
            <a:gdLst/>
            <a:ahLst/>
            <a:cxnLst/>
            <a:rect l="l" t="t" r="r" b="b"/>
            <a:pathLst>
              <a:path w="2926080" h="2926080">
                <a:moveTo>
                  <a:pt x="0" y="0"/>
                </a:moveTo>
                <a:lnTo>
                  <a:pt x="2926080" y="0"/>
                </a:lnTo>
                <a:lnTo>
                  <a:pt x="2926080" y="2926080"/>
                </a:lnTo>
                <a:lnTo>
                  <a:pt x="0" y="2926080"/>
                </a:lnTo>
                <a:lnTo>
                  <a:pt x="0" y="0"/>
                </a:lnTo>
                <a:close/>
              </a:path>
            </a:pathLst>
          </a:custGeom>
          <a:blipFill>
            <a:blip r:embed="rId7">
              <a:alphaModFix amt="85000"/>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378511" y="2844015"/>
            <a:ext cx="9375089" cy="3989364"/>
          </a:xfrm>
          <a:prstGeom prst="rect">
            <a:avLst/>
          </a:prstGeom>
        </p:spPr>
        <p:txBody>
          <a:bodyPr lIns="0" tIns="0" rIns="0" bIns="0" rtlCol="0" anchor="t">
            <a:spAutoFit/>
          </a:bodyPr>
          <a:lstStyle/>
          <a:p>
            <a:pPr>
              <a:lnSpc>
                <a:spcPts val="3666"/>
              </a:lnSpc>
            </a:pPr>
            <a:r>
              <a:rPr lang="en-US" sz="1929">
                <a:solidFill>
                  <a:srgbClr val="000000"/>
                </a:solidFill>
                <a:latin typeface="Poppins"/>
              </a:rPr>
              <a:t> </a:t>
            </a:r>
            <a:r>
              <a:rPr lang="en-US" sz="1929">
                <a:solidFill>
                  <a:srgbClr val="000000"/>
                </a:solidFill>
                <a:latin typeface="Poppins Bold"/>
              </a:rPr>
              <a:t>Project Purpose &amp; Goals:</a:t>
            </a:r>
          </a:p>
          <a:p>
            <a:pPr>
              <a:lnSpc>
                <a:spcPts val="3479"/>
              </a:lnSpc>
            </a:pPr>
            <a:r>
              <a:rPr lang="en-US" sz="1831">
                <a:solidFill>
                  <a:srgbClr val="000000"/>
                </a:solidFill>
                <a:latin typeface="Poppins"/>
              </a:rPr>
              <a:t>The purpose of a project for weather forecasting is to provide accurate and timely information about current and future weather conditions.</a:t>
            </a:r>
          </a:p>
          <a:p>
            <a:pPr>
              <a:lnSpc>
                <a:spcPts val="3666"/>
              </a:lnSpc>
            </a:pPr>
            <a:r>
              <a:rPr lang="en-US" sz="1929">
                <a:solidFill>
                  <a:srgbClr val="000000"/>
                </a:solidFill>
                <a:latin typeface="Poppins Bold"/>
              </a:rPr>
              <a:t>Accuracy:</a:t>
            </a:r>
            <a:r>
              <a:rPr lang="en-US" sz="1929">
                <a:solidFill>
                  <a:srgbClr val="000000"/>
                </a:solidFill>
                <a:latin typeface="Poppins"/>
              </a:rPr>
              <a:t> Provide precise and reliable predictions of weather conditions.</a:t>
            </a:r>
          </a:p>
          <a:p>
            <a:pPr>
              <a:lnSpc>
                <a:spcPts val="3479"/>
              </a:lnSpc>
            </a:pPr>
            <a:r>
              <a:rPr lang="en-US" sz="1831">
                <a:solidFill>
                  <a:srgbClr val="000000"/>
                </a:solidFill>
                <a:latin typeface="Poppins"/>
              </a:rPr>
              <a:t>Safety: Offer early warnings for severe weather events to protect lives and property.</a:t>
            </a:r>
          </a:p>
          <a:p>
            <a:pPr>
              <a:lnSpc>
                <a:spcPts val="3666"/>
              </a:lnSpc>
            </a:pPr>
            <a:r>
              <a:rPr lang="en-US" sz="1929">
                <a:solidFill>
                  <a:srgbClr val="000000"/>
                </a:solidFill>
                <a:latin typeface="Poppins Bold"/>
              </a:rPr>
              <a:t>Communication: </a:t>
            </a:r>
            <a:r>
              <a:rPr lang="en-US" sz="1929">
                <a:solidFill>
                  <a:srgbClr val="000000"/>
                </a:solidFill>
                <a:latin typeface="Poppins"/>
              </a:rPr>
              <a:t>Effectively convey weather information to the public and various sectors.</a:t>
            </a:r>
          </a:p>
          <a:p>
            <a:pPr>
              <a:lnSpc>
                <a:spcPts val="3292"/>
              </a:lnSpc>
            </a:pPr>
            <a:endParaRPr lang="en-US" sz="1929">
              <a:solidFill>
                <a:srgbClr val="000000"/>
              </a:solidFill>
              <a:latin typeface="Poppins"/>
            </a:endParaRPr>
          </a:p>
        </p:txBody>
      </p:sp>
      <p:sp>
        <p:nvSpPr>
          <p:cNvPr id="8" name="TextBox 8"/>
          <p:cNvSpPr txBox="1"/>
          <p:nvPr/>
        </p:nvSpPr>
        <p:spPr>
          <a:xfrm>
            <a:off x="378511" y="2123123"/>
            <a:ext cx="5009889" cy="560815"/>
          </a:xfrm>
          <a:prstGeom prst="rect">
            <a:avLst/>
          </a:prstGeom>
        </p:spPr>
        <p:txBody>
          <a:bodyPr lIns="0" tIns="0" rIns="0" bIns="0" rtlCol="0" anchor="t">
            <a:spAutoFit/>
          </a:bodyPr>
          <a:lstStyle/>
          <a:p>
            <a:pPr algn="ctr">
              <a:lnSpc>
                <a:spcPts val="4562"/>
              </a:lnSpc>
              <a:spcBef>
                <a:spcPct val="0"/>
              </a:spcBef>
            </a:pPr>
            <a:r>
              <a:rPr lang="en-US" sz="2732">
                <a:solidFill>
                  <a:srgbClr val="000000"/>
                </a:solidFill>
                <a:latin typeface="Poppins Bold"/>
              </a:rPr>
              <a:t>Title </a:t>
            </a:r>
            <a:r>
              <a:rPr lang="en-US" sz="2732">
                <a:solidFill>
                  <a:srgbClr val="000000"/>
                </a:solidFill>
                <a:latin typeface="Poppins"/>
              </a:rPr>
              <a:t>:</a:t>
            </a:r>
            <a:r>
              <a:rPr lang="en-US" sz="2732">
                <a:solidFill>
                  <a:srgbClr val="000000"/>
                </a:solidFill>
                <a:latin typeface="Poppins Bold"/>
              </a:rPr>
              <a:t> </a:t>
            </a:r>
            <a:r>
              <a:rPr lang="en-US" sz="2732">
                <a:solidFill>
                  <a:srgbClr val="000000"/>
                </a:solidFill>
                <a:latin typeface="Poppins"/>
              </a:rPr>
              <a:t>Weather Forecast App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6456928" y="-1818861"/>
            <a:ext cx="4911178" cy="3991448"/>
          </a:xfrm>
          <a:custGeom>
            <a:avLst/>
            <a:gdLst/>
            <a:ahLst/>
            <a:cxnLst/>
            <a:rect l="l" t="t" r="r" b="b"/>
            <a:pathLst>
              <a:path w="4911178" h="3991448">
                <a:moveTo>
                  <a:pt x="0" y="0"/>
                </a:moveTo>
                <a:lnTo>
                  <a:pt x="4911178" y="0"/>
                </a:lnTo>
                <a:lnTo>
                  <a:pt x="4911178" y="3991448"/>
                </a:lnTo>
                <a:lnTo>
                  <a:pt x="0" y="3991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0"/>
            <a:ext cx="2448154" cy="731520"/>
          </a:xfrm>
          <a:custGeom>
            <a:avLst/>
            <a:gdLst/>
            <a:ahLst/>
            <a:cxnLst/>
            <a:rect l="l" t="t" r="r" b="b"/>
            <a:pathLst>
              <a:path w="2448154" h="731520">
                <a:moveTo>
                  <a:pt x="0" y="0"/>
                </a:moveTo>
                <a:lnTo>
                  <a:pt x="2448154" y="0"/>
                </a:lnTo>
                <a:lnTo>
                  <a:pt x="2448154" y="731520"/>
                </a:lnTo>
                <a:lnTo>
                  <a:pt x="0" y="731520"/>
                </a:lnTo>
                <a:lnTo>
                  <a:pt x="0" y="0"/>
                </a:lnTo>
                <a:close/>
              </a:path>
            </a:pathLst>
          </a:custGeom>
          <a:blipFill>
            <a:blip r:embed="rId4"/>
            <a:stretch>
              <a:fillRect/>
            </a:stretch>
          </a:blipFill>
        </p:spPr>
      </p:sp>
      <p:sp>
        <p:nvSpPr>
          <p:cNvPr id="4" name="TextBox 4"/>
          <p:cNvSpPr txBox="1"/>
          <p:nvPr/>
        </p:nvSpPr>
        <p:spPr>
          <a:xfrm>
            <a:off x="310871" y="1704117"/>
            <a:ext cx="9131859" cy="5611083"/>
          </a:xfrm>
          <a:prstGeom prst="rect">
            <a:avLst/>
          </a:prstGeom>
        </p:spPr>
        <p:txBody>
          <a:bodyPr lIns="0" tIns="0" rIns="0" bIns="0" rtlCol="0" anchor="t">
            <a:spAutoFit/>
          </a:bodyPr>
          <a:lstStyle/>
          <a:p>
            <a:pPr>
              <a:lnSpc>
                <a:spcPts val="2634"/>
              </a:lnSpc>
            </a:pPr>
            <a:r>
              <a:rPr lang="en-US" sz="1386">
                <a:solidFill>
                  <a:srgbClr val="000000"/>
                </a:solidFill>
                <a:latin typeface="Poppins Bold"/>
              </a:rPr>
              <a:t>Complexity of the Atmosphere:</a:t>
            </a:r>
            <a:r>
              <a:rPr lang="en-US" sz="1386">
                <a:solidFill>
                  <a:srgbClr val="000000"/>
                </a:solidFill>
                <a:latin typeface="Poppins"/>
              </a:rPr>
              <a:t> Weather forecasting deals with a highly complex and dynamic atmosphere. The atmosphere is influenced by numerous factors, including temperature, pressure, humidity, wind patterns, and the interaction of various air masses. Predicting how all these factors will interact accurately can be challenging.</a:t>
            </a:r>
          </a:p>
          <a:p>
            <a:pPr>
              <a:lnSpc>
                <a:spcPts val="2634"/>
              </a:lnSpc>
            </a:pPr>
            <a:endParaRPr lang="en-US" sz="1386">
              <a:solidFill>
                <a:srgbClr val="000000"/>
              </a:solidFill>
              <a:latin typeface="Poppins"/>
            </a:endParaRPr>
          </a:p>
          <a:p>
            <a:pPr>
              <a:lnSpc>
                <a:spcPts val="2634"/>
              </a:lnSpc>
            </a:pPr>
            <a:r>
              <a:rPr lang="en-US" sz="1386">
                <a:solidFill>
                  <a:srgbClr val="000000"/>
                </a:solidFill>
                <a:latin typeface="Poppins Bold"/>
              </a:rPr>
              <a:t>Limited Data Availability:</a:t>
            </a:r>
            <a:r>
              <a:rPr lang="en-US" sz="1386">
                <a:solidFill>
                  <a:srgbClr val="000000"/>
                </a:solidFill>
                <a:latin typeface="Poppins"/>
              </a:rPr>
              <a:t> Weather forecasts heavily rely on accurate and up-to-date data from various sources, such as weather stations, satellites, and weather balloons. Gaps in data collection, inaccurate measurements, or data delays can lead to less precise forecasts.</a:t>
            </a:r>
          </a:p>
          <a:p>
            <a:pPr>
              <a:lnSpc>
                <a:spcPts val="2634"/>
              </a:lnSpc>
            </a:pPr>
            <a:endParaRPr lang="en-US" sz="1386">
              <a:solidFill>
                <a:srgbClr val="000000"/>
              </a:solidFill>
              <a:latin typeface="Poppins"/>
            </a:endParaRPr>
          </a:p>
          <a:p>
            <a:pPr>
              <a:lnSpc>
                <a:spcPts val="2634"/>
              </a:lnSpc>
            </a:pPr>
            <a:r>
              <a:rPr lang="en-US" sz="1386">
                <a:solidFill>
                  <a:srgbClr val="000000"/>
                </a:solidFill>
                <a:latin typeface="Poppins Bold"/>
              </a:rPr>
              <a:t>Modeling Errors:</a:t>
            </a:r>
            <a:r>
              <a:rPr lang="en-US" sz="1386">
                <a:solidFill>
                  <a:srgbClr val="000000"/>
                </a:solidFill>
                <a:latin typeface="Poppins"/>
              </a:rPr>
              <a:t> Numerical weather prediction models are used to simulate the behavior of the atmosphere. These models have limitations and can introduce errors, especially in long-range forecasts. Fine-tuning models to match observed conditions is an ongoing challenge.</a:t>
            </a:r>
          </a:p>
          <a:p>
            <a:pPr>
              <a:lnSpc>
                <a:spcPts val="2634"/>
              </a:lnSpc>
            </a:pPr>
            <a:endParaRPr lang="en-US" sz="1386">
              <a:solidFill>
                <a:srgbClr val="000000"/>
              </a:solidFill>
              <a:latin typeface="Poppins"/>
            </a:endParaRPr>
          </a:p>
          <a:p>
            <a:pPr>
              <a:lnSpc>
                <a:spcPts val="2634"/>
              </a:lnSpc>
            </a:pPr>
            <a:r>
              <a:rPr lang="en-US" sz="1386">
                <a:solidFill>
                  <a:srgbClr val="000000"/>
                </a:solidFill>
                <a:latin typeface="Poppins Bold"/>
              </a:rPr>
              <a:t>Extreme Weather Events: </a:t>
            </a:r>
            <a:r>
              <a:rPr lang="en-US" sz="1386">
                <a:solidFill>
                  <a:srgbClr val="000000"/>
                </a:solidFill>
                <a:latin typeface="Poppins"/>
              </a:rPr>
              <a:t>Predicting the path and intensity of extreme weather events like hurricanes, tornadoes, and flash floods can be particularly challenging due to their rapid development and complex dynamics.</a:t>
            </a:r>
          </a:p>
          <a:p>
            <a:pPr>
              <a:lnSpc>
                <a:spcPts val="2214"/>
              </a:lnSpc>
            </a:pPr>
            <a:endParaRPr lang="en-US" sz="1386">
              <a:solidFill>
                <a:srgbClr val="000000"/>
              </a:solidFill>
              <a:latin typeface="Poppins"/>
            </a:endParaRPr>
          </a:p>
        </p:txBody>
      </p:sp>
      <p:sp>
        <p:nvSpPr>
          <p:cNvPr id="5" name="Freeform 5"/>
          <p:cNvSpPr/>
          <p:nvPr/>
        </p:nvSpPr>
        <p:spPr>
          <a:xfrm rot="-2700000">
            <a:off x="-559041" y="4915369"/>
            <a:ext cx="2910120" cy="2926080"/>
          </a:xfrm>
          <a:custGeom>
            <a:avLst/>
            <a:gdLst/>
            <a:ahLst/>
            <a:cxnLst/>
            <a:rect l="l" t="t" r="r" b="b"/>
            <a:pathLst>
              <a:path w="2910120" h="2926080">
                <a:moveTo>
                  <a:pt x="0" y="0"/>
                </a:moveTo>
                <a:lnTo>
                  <a:pt x="2910119" y="0"/>
                </a:lnTo>
                <a:lnTo>
                  <a:pt x="2910119" y="2926080"/>
                </a:lnTo>
                <a:lnTo>
                  <a:pt x="0" y="2926080"/>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6" name="Freeform 6"/>
          <p:cNvSpPr/>
          <p:nvPr/>
        </p:nvSpPr>
        <p:spPr>
          <a:xfrm rot="-872597">
            <a:off x="6402636" y="5682309"/>
            <a:ext cx="3887304" cy="2926080"/>
          </a:xfrm>
          <a:custGeom>
            <a:avLst/>
            <a:gdLst/>
            <a:ahLst/>
            <a:cxnLst/>
            <a:rect l="l" t="t" r="r" b="b"/>
            <a:pathLst>
              <a:path w="3887304" h="2926080">
                <a:moveTo>
                  <a:pt x="0" y="0"/>
                </a:moveTo>
                <a:lnTo>
                  <a:pt x="3887305" y="0"/>
                </a:lnTo>
                <a:lnTo>
                  <a:pt x="3887305" y="2926080"/>
                </a:lnTo>
                <a:lnTo>
                  <a:pt x="0" y="29260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780114" y="1069575"/>
            <a:ext cx="5643766" cy="638912"/>
          </a:xfrm>
          <a:prstGeom prst="rect">
            <a:avLst/>
          </a:prstGeom>
        </p:spPr>
        <p:txBody>
          <a:bodyPr lIns="0" tIns="0" rIns="0" bIns="0" rtlCol="0" anchor="t">
            <a:spAutoFit/>
          </a:bodyPr>
          <a:lstStyle/>
          <a:p>
            <a:pPr>
              <a:lnSpc>
                <a:spcPts val="4846"/>
              </a:lnSpc>
            </a:pPr>
            <a:r>
              <a:rPr lang="en-US" sz="4895">
                <a:solidFill>
                  <a:srgbClr val="000000"/>
                </a:solidFill>
                <a:latin typeface="Hammersmith One"/>
              </a:rPr>
              <a:t>Problem Statement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6349954" y="4970938"/>
            <a:ext cx="5768878" cy="4688524"/>
          </a:xfrm>
          <a:custGeom>
            <a:avLst/>
            <a:gdLst/>
            <a:ahLst/>
            <a:cxnLst/>
            <a:rect l="l" t="t" r="r" b="b"/>
            <a:pathLst>
              <a:path w="5768878" h="4688524">
                <a:moveTo>
                  <a:pt x="0" y="0"/>
                </a:moveTo>
                <a:lnTo>
                  <a:pt x="5768878" y="0"/>
                </a:lnTo>
                <a:lnTo>
                  <a:pt x="5768878" y="4688524"/>
                </a:lnTo>
                <a:lnTo>
                  <a:pt x="0" y="4688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184977" y="6121058"/>
            <a:ext cx="2369955" cy="1783930"/>
          </a:xfrm>
          <a:custGeom>
            <a:avLst/>
            <a:gdLst/>
            <a:ahLst/>
            <a:cxnLst/>
            <a:rect l="l" t="t" r="r" b="b"/>
            <a:pathLst>
              <a:path w="2369955" h="1783930">
                <a:moveTo>
                  <a:pt x="0" y="0"/>
                </a:moveTo>
                <a:lnTo>
                  <a:pt x="2369954" y="0"/>
                </a:lnTo>
                <a:lnTo>
                  <a:pt x="2369954" y="1783929"/>
                </a:lnTo>
                <a:lnTo>
                  <a:pt x="0" y="1783929"/>
                </a:lnTo>
                <a:lnTo>
                  <a:pt x="0" y="0"/>
                </a:lnTo>
                <a:close/>
              </a:path>
            </a:pathLst>
          </a:custGeom>
          <a:blipFill>
            <a:blip r:embed="rId4">
              <a:alphaModFix amt="83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77334" y="2641862"/>
            <a:ext cx="9194529" cy="2650368"/>
          </a:xfrm>
          <a:prstGeom prst="rect">
            <a:avLst/>
          </a:prstGeom>
        </p:spPr>
        <p:txBody>
          <a:bodyPr lIns="0" tIns="0" rIns="0" bIns="0" rtlCol="0" anchor="t">
            <a:spAutoFit/>
          </a:bodyPr>
          <a:lstStyle/>
          <a:p>
            <a:pPr>
              <a:lnSpc>
                <a:spcPts val="4277"/>
              </a:lnSpc>
            </a:pPr>
            <a:r>
              <a:rPr lang="en-US" sz="2251">
                <a:solidFill>
                  <a:srgbClr val="000000"/>
                </a:solidFill>
                <a:latin typeface="Poppins Bold"/>
              </a:rPr>
              <a:t>1. </a:t>
            </a:r>
            <a:r>
              <a:rPr lang="en-US" sz="2251">
                <a:solidFill>
                  <a:srgbClr val="000000"/>
                </a:solidFill>
                <a:latin typeface="Poppins"/>
              </a:rPr>
              <a:t>Vs code as a code editor has been used.</a:t>
            </a:r>
          </a:p>
          <a:p>
            <a:pPr>
              <a:lnSpc>
                <a:spcPts val="4277"/>
              </a:lnSpc>
            </a:pPr>
            <a:r>
              <a:rPr lang="en-US" sz="2251">
                <a:solidFill>
                  <a:srgbClr val="000000"/>
                </a:solidFill>
                <a:latin typeface="Poppins Bold"/>
              </a:rPr>
              <a:t>2.</a:t>
            </a:r>
            <a:r>
              <a:rPr lang="en-US" sz="2251">
                <a:solidFill>
                  <a:srgbClr val="000000"/>
                </a:solidFill>
                <a:latin typeface="Poppins"/>
              </a:rPr>
              <a:t> HTML 5 and CSS is used in this project.</a:t>
            </a:r>
          </a:p>
          <a:p>
            <a:pPr>
              <a:lnSpc>
                <a:spcPts val="4277"/>
              </a:lnSpc>
            </a:pPr>
            <a:r>
              <a:rPr lang="en-US" sz="2251">
                <a:solidFill>
                  <a:srgbClr val="000000"/>
                </a:solidFill>
                <a:latin typeface="Poppins Bold"/>
              </a:rPr>
              <a:t>3. </a:t>
            </a:r>
            <a:r>
              <a:rPr lang="en-US" sz="2251">
                <a:solidFill>
                  <a:srgbClr val="000000"/>
                </a:solidFill>
                <a:latin typeface="Poppins"/>
              </a:rPr>
              <a:t>External CSS is used for the easy learning of code.</a:t>
            </a:r>
          </a:p>
          <a:p>
            <a:pPr>
              <a:lnSpc>
                <a:spcPts val="4277"/>
              </a:lnSpc>
            </a:pPr>
            <a:r>
              <a:rPr lang="en-US" sz="2251">
                <a:solidFill>
                  <a:srgbClr val="000000"/>
                </a:solidFill>
                <a:latin typeface="Poppins Bold"/>
              </a:rPr>
              <a:t>4.</a:t>
            </a:r>
            <a:r>
              <a:rPr lang="en-US" sz="2251">
                <a:solidFill>
                  <a:srgbClr val="000000"/>
                </a:solidFill>
                <a:latin typeface="Poppins"/>
              </a:rPr>
              <a:t> Compressed images/favicon for the better user interference.</a:t>
            </a:r>
          </a:p>
          <a:p>
            <a:pPr>
              <a:lnSpc>
                <a:spcPts val="4277"/>
              </a:lnSpc>
            </a:pPr>
            <a:endParaRPr lang="en-US" sz="2251">
              <a:solidFill>
                <a:srgbClr val="000000"/>
              </a:solidFill>
              <a:latin typeface="Poppins"/>
            </a:endParaRPr>
          </a:p>
        </p:txBody>
      </p:sp>
      <p:sp>
        <p:nvSpPr>
          <p:cNvPr id="5" name="Freeform 5"/>
          <p:cNvSpPr/>
          <p:nvPr/>
        </p:nvSpPr>
        <p:spPr>
          <a:xfrm>
            <a:off x="0" y="0"/>
            <a:ext cx="2563779" cy="766069"/>
          </a:xfrm>
          <a:custGeom>
            <a:avLst/>
            <a:gdLst/>
            <a:ahLst/>
            <a:cxnLst/>
            <a:rect l="l" t="t" r="r" b="b"/>
            <a:pathLst>
              <a:path w="2563779" h="766069">
                <a:moveTo>
                  <a:pt x="0" y="0"/>
                </a:moveTo>
                <a:lnTo>
                  <a:pt x="2563779" y="0"/>
                </a:lnTo>
                <a:lnTo>
                  <a:pt x="2563779" y="766069"/>
                </a:lnTo>
                <a:lnTo>
                  <a:pt x="0" y="766069"/>
                </a:lnTo>
                <a:lnTo>
                  <a:pt x="0" y="0"/>
                </a:lnTo>
                <a:close/>
              </a:path>
            </a:pathLst>
          </a:custGeom>
          <a:blipFill>
            <a:blip r:embed="rId6"/>
            <a:stretch>
              <a:fillRect/>
            </a:stretch>
          </a:blipFill>
        </p:spPr>
      </p:sp>
      <p:sp>
        <p:nvSpPr>
          <p:cNvPr id="6" name="Freeform 6"/>
          <p:cNvSpPr/>
          <p:nvPr/>
        </p:nvSpPr>
        <p:spPr>
          <a:xfrm>
            <a:off x="5988487" y="2209051"/>
            <a:ext cx="3901440" cy="439799"/>
          </a:xfrm>
          <a:custGeom>
            <a:avLst/>
            <a:gdLst/>
            <a:ahLst/>
            <a:cxnLst/>
            <a:rect l="l" t="t" r="r" b="b"/>
            <a:pathLst>
              <a:path w="3901440" h="439799">
                <a:moveTo>
                  <a:pt x="0" y="0"/>
                </a:moveTo>
                <a:lnTo>
                  <a:pt x="3901440" y="0"/>
                </a:lnTo>
                <a:lnTo>
                  <a:pt x="3901440" y="439799"/>
                </a:lnTo>
                <a:lnTo>
                  <a:pt x="0" y="439799"/>
                </a:lnTo>
                <a:lnTo>
                  <a:pt x="0" y="0"/>
                </a:lnTo>
                <a:close/>
              </a:path>
            </a:pathLst>
          </a:custGeom>
          <a:blipFill>
            <a:blip r:embed="rId7">
              <a:alphaModFix amt="29000"/>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515396" y="1337704"/>
            <a:ext cx="7956468" cy="871347"/>
          </a:xfrm>
          <a:prstGeom prst="rect">
            <a:avLst/>
          </a:prstGeom>
        </p:spPr>
        <p:txBody>
          <a:bodyPr lIns="0" tIns="0" rIns="0" bIns="0" rtlCol="0" anchor="t">
            <a:spAutoFit/>
          </a:bodyPr>
          <a:lstStyle/>
          <a:p>
            <a:pPr>
              <a:lnSpc>
                <a:spcPts val="6533"/>
              </a:lnSpc>
            </a:pPr>
            <a:r>
              <a:rPr lang="en-US" sz="6599">
                <a:solidFill>
                  <a:srgbClr val="000000"/>
                </a:solidFill>
                <a:latin typeface="Hammersmith One"/>
              </a:rPr>
              <a:t>Technical Details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7791426" y="-2606676"/>
            <a:ext cx="7130027" cy="5794767"/>
          </a:xfrm>
          <a:custGeom>
            <a:avLst/>
            <a:gdLst/>
            <a:ahLst/>
            <a:cxnLst/>
            <a:rect l="l" t="t" r="r" b="b"/>
            <a:pathLst>
              <a:path w="7130027" h="5794767">
                <a:moveTo>
                  <a:pt x="0" y="0"/>
                </a:moveTo>
                <a:lnTo>
                  <a:pt x="7130027" y="0"/>
                </a:lnTo>
                <a:lnTo>
                  <a:pt x="7130027" y="5794768"/>
                </a:lnTo>
                <a:lnTo>
                  <a:pt x="0" y="57947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0"/>
            <a:ext cx="2448154" cy="731520"/>
          </a:xfrm>
          <a:custGeom>
            <a:avLst/>
            <a:gdLst/>
            <a:ahLst/>
            <a:cxnLst/>
            <a:rect l="l" t="t" r="r" b="b"/>
            <a:pathLst>
              <a:path w="2448154" h="731520">
                <a:moveTo>
                  <a:pt x="0" y="0"/>
                </a:moveTo>
                <a:lnTo>
                  <a:pt x="2448154" y="0"/>
                </a:lnTo>
                <a:lnTo>
                  <a:pt x="2448154" y="731520"/>
                </a:lnTo>
                <a:lnTo>
                  <a:pt x="0" y="731520"/>
                </a:lnTo>
                <a:lnTo>
                  <a:pt x="0" y="0"/>
                </a:lnTo>
                <a:close/>
              </a:path>
            </a:pathLst>
          </a:custGeom>
          <a:blipFill>
            <a:blip r:embed="rId4"/>
            <a:stretch>
              <a:fillRect/>
            </a:stretch>
          </a:blipFill>
        </p:spPr>
      </p:sp>
      <p:sp>
        <p:nvSpPr>
          <p:cNvPr id="4" name="TextBox 4"/>
          <p:cNvSpPr txBox="1"/>
          <p:nvPr/>
        </p:nvSpPr>
        <p:spPr>
          <a:xfrm>
            <a:off x="153006" y="2010293"/>
            <a:ext cx="9447588" cy="5304907"/>
          </a:xfrm>
          <a:prstGeom prst="rect">
            <a:avLst/>
          </a:prstGeom>
        </p:spPr>
        <p:txBody>
          <a:bodyPr lIns="0" tIns="0" rIns="0" bIns="0" rtlCol="0" anchor="t">
            <a:spAutoFit/>
          </a:bodyPr>
          <a:lstStyle/>
          <a:p>
            <a:pPr>
              <a:lnSpc>
                <a:spcPts val="3262"/>
              </a:lnSpc>
            </a:pPr>
            <a:r>
              <a:rPr lang="en-US" sz="1716">
                <a:solidFill>
                  <a:srgbClr val="000000"/>
                </a:solidFill>
                <a:latin typeface="Poppins Bold"/>
              </a:rPr>
              <a:t>Current Weather Data: </a:t>
            </a:r>
            <a:r>
              <a:rPr lang="en-US" sz="1716">
                <a:solidFill>
                  <a:srgbClr val="000000"/>
                </a:solidFill>
                <a:latin typeface="Poppins"/>
              </a:rPr>
              <a:t>Provide real-time data on current weather conditions, including temperature, humidity, wind speed and direction, atmospheric pressure, and precipitation levels. Users should have access to the most up-to-date information.</a:t>
            </a:r>
          </a:p>
          <a:p>
            <a:pPr>
              <a:lnSpc>
                <a:spcPts val="3262"/>
              </a:lnSpc>
            </a:pPr>
            <a:r>
              <a:rPr lang="en-US" sz="1716">
                <a:solidFill>
                  <a:srgbClr val="000000"/>
                </a:solidFill>
                <a:latin typeface="Poppins Bold"/>
              </a:rPr>
              <a:t>Short-Term Forecasts: </a:t>
            </a:r>
            <a:r>
              <a:rPr lang="en-US" sz="1716">
                <a:solidFill>
                  <a:srgbClr val="000000"/>
                </a:solidFill>
                <a:latin typeface="Poppins"/>
              </a:rPr>
              <a:t>Offer short-term weather forecasts for the next few hours or days. This includes predictions for temperature changes, precipitation, and wind conditions to help users plan their immediate activities.</a:t>
            </a:r>
          </a:p>
          <a:p>
            <a:pPr>
              <a:lnSpc>
                <a:spcPts val="3262"/>
              </a:lnSpc>
            </a:pPr>
            <a:r>
              <a:rPr lang="en-US" sz="1716">
                <a:solidFill>
                  <a:srgbClr val="000000"/>
                </a:solidFill>
                <a:latin typeface="Poppins Bold"/>
              </a:rPr>
              <a:t>Long-Term Forecasts: </a:t>
            </a:r>
            <a:r>
              <a:rPr lang="en-US" sz="1716">
                <a:solidFill>
                  <a:srgbClr val="000000"/>
                </a:solidFill>
                <a:latin typeface="Poppins"/>
              </a:rPr>
              <a:t>Include longer-range forecasts, typically covering a week or more. These forecasts give users an idea of what to expect in terms of weather trends, enabling them to plan vacations, events, or outdoor activities.</a:t>
            </a:r>
          </a:p>
          <a:p>
            <a:pPr>
              <a:lnSpc>
                <a:spcPts val="3262"/>
              </a:lnSpc>
            </a:pPr>
            <a:r>
              <a:rPr lang="en-US" sz="1716">
                <a:solidFill>
                  <a:srgbClr val="000000"/>
                </a:solidFill>
                <a:latin typeface="Poppins Bold"/>
              </a:rPr>
              <a:t>Severe Weather Alerts: </a:t>
            </a:r>
            <a:r>
              <a:rPr lang="en-US" sz="1716">
                <a:solidFill>
                  <a:srgbClr val="000000"/>
                </a:solidFill>
                <a:latin typeface="Poppins"/>
              </a:rPr>
              <a:t>Implement a system for issuing severe weather alerts, such as warnings for hurricanes, tornadoes, floods, or extreme heat. Users should receive notifications about potential threats in their area.</a:t>
            </a:r>
          </a:p>
          <a:p>
            <a:pPr>
              <a:lnSpc>
                <a:spcPts val="3262"/>
              </a:lnSpc>
            </a:pPr>
            <a:endParaRPr lang="en-US" sz="1716">
              <a:solidFill>
                <a:srgbClr val="000000"/>
              </a:solidFill>
              <a:latin typeface="Poppins"/>
            </a:endParaRPr>
          </a:p>
        </p:txBody>
      </p:sp>
      <p:sp>
        <p:nvSpPr>
          <p:cNvPr id="5" name="Freeform 5"/>
          <p:cNvSpPr/>
          <p:nvPr/>
        </p:nvSpPr>
        <p:spPr>
          <a:xfrm>
            <a:off x="5530949" y="6914416"/>
            <a:ext cx="3901440" cy="801569"/>
          </a:xfrm>
          <a:custGeom>
            <a:avLst/>
            <a:gdLst/>
            <a:ahLst/>
            <a:cxnLst/>
            <a:rect l="l" t="t" r="r" b="b"/>
            <a:pathLst>
              <a:path w="3901440" h="801569">
                <a:moveTo>
                  <a:pt x="0" y="0"/>
                </a:moveTo>
                <a:lnTo>
                  <a:pt x="3901440" y="0"/>
                </a:lnTo>
                <a:lnTo>
                  <a:pt x="3901440" y="801568"/>
                </a:lnTo>
                <a:lnTo>
                  <a:pt x="0" y="801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4459959" y="429782"/>
            <a:ext cx="2440525" cy="603475"/>
          </a:xfrm>
          <a:custGeom>
            <a:avLst/>
            <a:gdLst/>
            <a:ahLst/>
            <a:cxnLst/>
            <a:rect l="l" t="t" r="r" b="b"/>
            <a:pathLst>
              <a:path w="2440525" h="603475">
                <a:moveTo>
                  <a:pt x="0" y="0"/>
                </a:moveTo>
                <a:lnTo>
                  <a:pt x="2440525" y="0"/>
                </a:lnTo>
                <a:lnTo>
                  <a:pt x="2440525" y="603476"/>
                </a:lnTo>
                <a:lnTo>
                  <a:pt x="0" y="6034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2271931" y="1156127"/>
            <a:ext cx="5209738" cy="800784"/>
          </a:xfrm>
          <a:prstGeom prst="rect">
            <a:avLst/>
          </a:prstGeom>
        </p:spPr>
        <p:txBody>
          <a:bodyPr lIns="0" tIns="0" rIns="0" bIns="0" rtlCol="0" anchor="t">
            <a:spAutoFit/>
          </a:bodyPr>
          <a:lstStyle/>
          <a:p>
            <a:pPr>
              <a:lnSpc>
                <a:spcPts val="6052"/>
              </a:lnSpc>
            </a:pPr>
            <a:r>
              <a:rPr lang="en-US" sz="6114">
                <a:solidFill>
                  <a:srgbClr val="000000"/>
                </a:solidFill>
                <a:latin typeface="Hammersmith One"/>
              </a:rPr>
              <a:t>Key Features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0" y="0"/>
            <a:ext cx="2411177" cy="720471"/>
          </a:xfrm>
          <a:custGeom>
            <a:avLst/>
            <a:gdLst/>
            <a:ahLst/>
            <a:cxnLst/>
            <a:rect l="l" t="t" r="r" b="b"/>
            <a:pathLst>
              <a:path w="2411177" h="720471">
                <a:moveTo>
                  <a:pt x="0" y="0"/>
                </a:moveTo>
                <a:lnTo>
                  <a:pt x="2411177" y="0"/>
                </a:lnTo>
                <a:lnTo>
                  <a:pt x="2411177" y="720471"/>
                </a:lnTo>
                <a:lnTo>
                  <a:pt x="0" y="720471"/>
                </a:lnTo>
                <a:lnTo>
                  <a:pt x="0" y="0"/>
                </a:lnTo>
                <a:close/>
              </a:path>
            </a:pathLst>
          </a:custGeom>
          <a:blipFill>
            <a:blip r:embed="rId2"/>
            <a:stretch>
              <a:fillRect/>
            </a:stretch>
          </a:blipFill>
        </p:spPr>
      </p:sp>
      <p:sp>
        <p:nvSpPr>
          <p:cNvPr id="3" name="Freeform 3"/>
          <p:cNvSpPr/>
          <p:nvPr/>
        </p:nvSpPr>
        <p:spPr>
          <a:xfrm>
            <a:off x="286299" y="2614761"/>
            <a:ext cx="4249755" cy="3559122"/>
          </a:xfrm>
          <a:custGeom>
            <a:avLst/>
            <a:gdLst/>
            <a:ahLst/>
            <a:cxnLst/>
            <a:rect l="l" t="t" r="r" b="b"/>
            <a:pathLst>
              <a:path w="4249755" h="3559122">
                <a:moveTo>
                  <a:pt x="0" y="0"/>
                </a:moveTo>
                <a:lnTo>
                  <a:pt x="4249755" y="0"/>
                </a:lnTo>
                <a:lnTo>
                  <a:pt x="4249755" y="3559121"/>
                </a:lnTo>
                <a:lnTo>
                  <a:pt x="0" y="3559121"/>
                </a:lnTo>
                <a:lnTo>
                  <a:pt x="0" y="0"/>
                </a:lnTo>
                <a:close/>
              </a:path>
            </a:pathLst>
          </a:custGeom>
          <a:blipFill>
            <a:blip r:embed="rId3"/>
            <a:stretch>
              <a:fillRect r="-988"/>
            </a:stretch>
          </a:blipFill>
        </p:spPr>
      </p:sp>
      <p:sp>
        <p:nvSpPr>
          <p:cNvPr id="4" name="Freeform 4"/>
          <p:cNvSpPr/>
          <p:nvPr/>
        </p:nvSpPr>
        <p:spPr>
          <a:xfrm>
            <a:off x="5005124" y="2614761"/>
            <a:ext cx="3834352" cy="3559122"/>
          </a:xfrm>
          <a:custGeom>
            <a:avLst/>
            <a:gdLst/>
            <a:ahLst/>
            <a:cxnLst/>
            <a:rect l="l" t="t" r="r" b="b"/>
            <a:pathLst>
              <a:path w="3834352" h="3559122">
                <a:moveTo>
                  <a:pt x="0" y="0"/>
                </a:moveTo>
                <a:lnTo>
                  <a:pt x="3834351" y="0"/>
                </a:lnTo>
                <a:lnTo>
                  <a:pt x="3834351" y="3559121"/>
                </a:lnTo>
                <a:lnTo>
                  <a:pt x="0" y="3559121"/>
                </a:lnTo>
                <a:lnTo>
                  <a:pt x="0" y="0"/>
                </a:lnTo>
                <a:close/>
              </a:path>
            </a:pathLst>
          </a:custGeom>
          <a:blipFill>
            <a:blip r:embed="rId4"/>
            <a:stretch>
              <a:fillRect l="-337" t="-2804" b="-9731"/>
            </a:stretch>
          </a:blipFill>
        </p:spPr>
      </p:sp>
      <p:sp>
        <p:nvSpPr>
          <p:cNvPr id="5" name="Freeform 5"/>
          <p:cNvSpPr/>
          <p:nvPr/>
        </p:nvSpPr>
        <p:spPr>
          <a:xfrm>
            <a:off x="6677760" y="5399985"/>
            <a:ext cx="5768878" cy="4688524"/>
          </a:xfrm>
          <a:custGeom>
            <a:avLst/>
            <a:gdLst/>
            <a:ahLst/>
            <a:cxnLst/>
            <a:rect l="l" t="t" r="r" b="b"/>
            <a:pathLst>
              <a:path w="5768878" h="4688524">
                <a:moveTo>
                  <a:pt x="0" y="0"/>
                </a:moveTo>
                <a:lnTo>
                  <a:pt x="5768878" y="0"/>
                </a:lnTo>
                <a:lnTo>
                  <a:pt x="5768878" y="4688524"/>
                </a:lnTo>
                <a:lnTo>
                  <a:pt x="0" y="46885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2288016" y="-920200"/>
            <a:ext cx="3716730" cy="2926080"/>
          </a:xfrm>
          <a:custGeom>
            <a:avLst/>
            <a:gdLst/>
            <a:ahLst/>
            <a:cxnLst/>
            <a:rect l="l" t="t" r="r" b="b"/>
            <a:pathLst>
              <a:path w="3716730" h="2926080">
                <a:moveTo>
                  <a:pt x="0" y="0"/>
                </a:moveTo>
                <a:lnTo>
                  <a:pt x="3716730" y="0"/>
                </a:lnTo>
                <a:lnTo>
                  <a:pt x="3716730" y="2926080"/>
                </a:lnTo>
                <a:lnTo>
                  <a:pt x="0" y="29260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7055280" y="1151721"/>
            <a:ext cx="1784195" cy="1463040"/>
          </a:xfrm>
          <a:custGeom>
            <a:avLst/>
            <a:gdLst/>
            <a:ahLst/>
            <a:cxnLst/>
            <a:rect l="l" t="t" r="r" b="b"/>
            <a:pathLst>
              <a:path w="1784195" h="1463040">
                <a:moveTo>
                  <a:pt x="0" y="0"/>
                </a:moveTo>
                <a:lnTo>
                  <a:pt x="1784195" y="0"/>
                </a:lnTo>
                <a:lnTo>
                  <a:pt x="1784195" y="1463040"/>
                </a:lnTo>
                <a:lnTo>
                  <a:pt x="0" y="14630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286299" y="1061066"/>
            <a:ext cx="8735781" cy="2300498"/>
          </a:xfrm>
          <a:prstGeom prst="rect">
            <a:avLst/>
          </a:prstGeom>
        </p:spPr>
        <p:txBody>
          <a:bodyPr lIns="0" tIns="0" rIns="0" bIns="0" rtlCol="0" anchor="t">
            <a:spAutoFit/>
          </a:bodyPr>
          <a:lstStyle/>
          <a:p>
            <a:pPr>
              <a:lnSpc>
                <a:spcPts val="5240"/>
              </a:lnSpc>
            </a:pPr>
            <a:r>
              <a:rPr lang="en-US" sz="5293">
                <a:solidFill>
                  <a:srgbClr val="000000"/>
                </a:solidFill>
                <a:latin typeface="Hammersmith One"/>
              </a:rPr>
              <a:t>Project Highlights</a:t>
            </a:r>
          </a:p>
          <a:p>
            <a:pPr>
              <a:lnSpc>
                <a:spcPts val="3458"/>
              </a:lnSpc>
            </a:pPr>
            <a:endParaRPr lang="en-US" sz="5293">
              <a:solidFill>
                <a:srgbClr val="000000"/>
              </a:solidFill>
              <a:latin typeface="Hammersmith One"/>
            </a:endParaRPr>
          </a:p>
          <a:p>
            <a:pPr>
              <a:lnSpc>
                <a:spcPts val="3458"/>
              </a:lnSpc>
            </a:pPr>
            <a:r>
              <a:rPr lang="en-US" sz="3493">
                <a:solidFill>
                  <a:srgbClr val="000000"/>
                </a:solidFill>
                <a:latin typeface="Hammersmith One"/>
              </a:rPr>
              <a:t>HTML:</a:t>
            </a:r>
          </a:p>
          <a:p>
            <a:pPr>
              <a:lnSpc>
                <a:spcPts val="5735"/>
              </a:lnSpc>
            </a:pPr>
            <a:endParaRPr lang="en-US" sz="3493">
              <a:solidFill>
                <a:srgbClr val="000000"/>
              </a:solidFill>
              <a:latin typeface="Hammersmith On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53172" y="967104"/>
            <a:ext cx="4589963" cy="4633323"/>
          </a:xfrm>
          <a:custGeom>
            <a:avLst/>
            <a:gdLst/>
            <a:ahLst/>
            <a:cxnLst/>
            <a:rect l="l" t="t" r="r" b="b"/>
            <a:pathLst>
              <a:path w="4589963" h="4633323">
                <a:moveTo>
                  <a:pt x="0" y="0"/>
                </a:moveTo>
                <a:lnTo>
                  <a:pt x="4589963" y="0"/>
                </a:lnTo>
                <a:lnTo>
                  <a:pt x="4589963" y="4633324"/>
                </a:lnTo>
                <a:lnTo>
                  <a:pt x="0" y="4633324"/>
                </a:lnTo>
                <a:lnTo>
                  <a:pt x="0" y="0"/>
                </a:lnTo>
                <a:close/>
              </a:path>
            </a:pathLst>
          </a:custGeom>
          <a:blipFill>
            <a:blip r:embed="rId2"/>
            <a:stretch>
              <a:fillRect/>
            </a:stretch>
          </a:blipFill>
        </p:spPr>
      </p:sp>
      <p:sp>
        <p:nvSpPr>
          <p:cNvPr id="3" name="Freeform 3"/>
          <p:cNvSpPr/>
          <p:nvPr/>
        </p:nvSpPr>
        <p:spPr>
          <a:xfrm>
            <a:off x="5012583" y="1560064"/>
            <a:ext cx="4274760" cy="4633323"/>
          </a:xfrm>
          <a:custGeom>
            <a:avLst/>
            <a:gdLst/>
            <a:ahLst/>
            <a:cxnLst/>
            <a:rect l="l" t="t" r="r" b="b"/>
            <a:pathLst>
              <a:path w="4274760" h="4633323">
                <a:moveTo>
                  <a:pt x="0" y="0"/>
                </a:moveTo>
                <a:lnTo>
                  <a:pt x="4274760" y="0"/>
                </a:lnTo>
                <a:lnTo>
                  <a:pt x="4274760" y="4633323"/>
                </a:lnTo>
                <a:lnTo>
                  <a:pt x="0" y="4633323"/>
                </a:lnTo>
                <a:lnTo>
                  <a:pt x="0" y="0"/>
                </a:lnTo>
                <a:close/>
              </a:path>
            </a:pathLst>
          </a:custGeom>
          <a:blipFill>
            <a:blip r:embed="rId3"/>
            <a:stretch>
              <a:fillRect b="-140"/>
            </a:stretch>
          </a:blipFill>
        </p:spPr>
      </p:sp>
      <p:sp>
        <p:nvSpPr>
          <p:cNvPr id="4" name="Freeform 4"/>
          <p:cNvSpPr/>
          <p:nvPr/>
        </p:nvSpPr>
        <p:spPr>
          <a:xfrm>
            <a:off x="6558613" y="5801293"/>
            <a:ext cx="4926933" cy="4004253"/>
          </a:xfrm>
          <a:custGeom>
            <a:avLst/>
            <a:gdLst/>
            <a:ahLst/>
            <a:cxnLst/>
            <a:rect l="l" t="t" r="r" b="b"/>
            <a:pathLst>
              <a:path w="4926933" h="4004253">
                <a:moveTo>
                  <a:pt x="0" y="0"/>
                </a:moveTo>
                <a:lnTo>
                  <a:pt x="4926934" y="0"/>
                </a:lnTo>
                <a:lnTo>
                  <a:pt x="4926934" y="4004253"/>
                </a:lnTo>
                <a:lnTo>
                  <a:pt x="0" y="4004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2448154" cy="731520"/>
          </a:xfrm>
          <a:custGeom>
            <a:avLst/>
            <a:gdLst/>
            <a:ahLst/>
            <a:cxnLst/>
            <a:rect l="l" t="t" r="r" b="b"/>
            <a:pathLst>
              <a:path w="2448154" h="731520">
                <a:moveTo>
                  <a:pt x="0" y="0"/>
                </a:moveTo>
                <a:lnTo>
                  <a:pt x="2448154" y="0"/>
                </a:lnTo>
                <a:lnTo>
                  <a:pt x="2448154" y="731520"/>
                </a:lnTo>
                <a:lnTo>
                  <a:pt x="0" y="731520"/>
                </a:lnTo>
                <a:lnTo>
                  <a:pt x="0" y="0"/>
                </a:lnTo>
                <a:close/>
              </a:path>
            </a:pathLst>
          </a:custGeom>
          <a:blipFill>
            <a:blip r:embed="rId6"/>
            <a:stretch>
              <a:fillRect/>
            </a:stretch>
          </a:blipFill>
        </p:spPr>
      </p:sp>
      <p:sp>
        <p:nvSpPr>
          <p:cNvPr id="6" name="Freeform 6"/>
          <p:cNvSpPr/>
          <p:nvPr/>
        </p:nvSpPr>
        <p:spPr>
          <a:xfrm>
            <a:off x="7797375" y="248828"/>
            <a:ext cx="1342979" cy="1311236"/>
          </a:xfrm>
          <a:custGeom>
            <a:avLst/>
            <a:gdLst/>
            <a:ahLst/>
            <a:cxnLst/>
            <a:rect l="l" t="t" r="r" b="b"/>
            <a:pathLst>
              <a:path w="1342979" h="1311236">
                <a:moveTo>
                  <a:pt x="0" y="0"/>
                </a:moveTo>
                <a:lnTo>
                  <a:pt x="1342979" y="0"/>
                </a:lnTo>
                <a:lnTo>
                  <a:pt x="1342979" y="1311236"/>
                </a:lnTo>
                <a:lnTo>
                  <a:pt x="0" y="1311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6734997" y="5098816"/>
            <a:ext cx="5611534" cy="4560647"/>
          </a:xfrm>
          <a:custGeom>
            <a:avLst/>
            <a:gdLst/>
            <a:ahLst/>
            <a:cxnLst/>
            <a:rect l="l" t="t" r="r" b="b"/>
            <a:pathLst>
              <a:path w="5611534" h="4560647">
                <a:moveTo>
                  <a:pt x="0" y="0"/>
                </a:moveTo>
                <a:lnTo>
                  <a:pt x="5611534" y="0"/>
                </a:lnTo>
                <a:lnTo>
                  <a:pt x="5611534" y="4560646"/>
                </a:lnTo>
                <a:lnTo>
                  <a:pt x="0" y="45606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0"/>
            <a:ext cx="2448154" cy="731520"/>
          </a:xfrm>
          <a:custGeom>
            <a:avLst/>
            <a:gdLst/>
            <a:ahLst/>
            <a:cxnLst/>
            <a:rect l="l" t="t" r="r" b="b"/>
            <a:pathLst>
              <a:path w="2448154" h="731520">
                <a:moveTo>
                  <a:pt x="0" y="0"/>
                </a:moveTo>
                <a:lnTo>
                  <a:pt x="2448154" y="0"/>
                </a:lnTo>
                <a:lnTo>
                  <a:pt x="2448154" y="731520"/>
                </a:lnTo>
                <a:lnTo>
                  <a:pt x="0" y="731520"/>
                </a:lnTo>
                <a:lnTo>
                  <a:pt x="0" y="0"/>
                </a:lnTo>
                <a:close/>
              </a:path>
            </a:pathLst>
          </a:custGeom>
          <a:blipFill>
            <a:blip r:embed="rId4"/>
            <a:stretch>
              <a:fillRect/>
            </a:stretch>
          </a:blipFill>
        </p:spPr>
      </p:sp>
      <p:sp>
        <p:nvSpPr>
          <p:cNvPr id="4" name="Freeform 4"/>
          <p:cNvSpPr/>
          <p:nvPr/>
        </p:nvSpPr>
        <p:spPr>
          <a:xfrm>
            <a:off x="286734" y="1853010"/>
            <a:ext cx="4322839" cy="4159497"/>
          </a:xfrm>
          <a:custGeom>
            <a:avLst/>
            <a:gdLst/>
            <a:ahLst/>
            <a:cxnLst/>
            <a:rect l="l" t="t" r="r" b="b"/>
            <a:pathLst>
              <a:path w="4322839" h="4159497">
                <a:moveTo>
                  <a:pt x="0" y="0"/>
                </a:moveTo>
                <a:lnTo>
                  <a:pt x="4322839" y="0"/>
                </a:lnTo>
                <a:lnTo>
                  <a:pt x="4322839" y="4159497"/>
                </a:lnTo>
                <a:lnTo>
                  <a:pt x="0" y="4159497"/>
                </a:lnTo>
                <a:lnTo>
                  <a:pt x="0" y="0"/>
                </a:lnTo>
                <a:close/>
              </a:path>
            </a:pathLst>
          </a:custGeom>
          <a:blipFill>
            <a:blip r:embed="rId5"/>
            <a:stretch>
              <a:fillRect r="-31000"/>
            </a:stretch>
          </a:blipFill>
        </p:spPr>
      </p:sp>
      <p:sp>
        <p:nvSpPr>
          <p:cNvPr id="5" name="Freeform 5"/>
          <p:cNvSpPr/>
          <p:nvPr/>
        </p:nvSpPr>
        <p:spPr>
          <a:xfrm>
            <a:off x="4876800" y="1851653"/>
            <a:ext cx="4663964" cy="4160854"/>
          </a:xfrm>
          <a:custGeom>
            <a:avLst/>
            <a:gdLst/>
            <a:ahLst/>
            <a:cxnLst/>
            <a:rect l="l" t="t" r="r" b="b"/>
            <a:pathLst>
              <a:path w="4663964" h="4160854">
                <a:moveTo>
                  <a:pt x="0" y="0"/>
                </a:moveTo>
                <a:lnTo>
                  <a:pt x="4663964" y="0"/>
                </a:lnTo>
                <a:lnTo>
                  <a:pt x="4663964" y="4160854"/>
                </a:lnTo>
                <a:lnTo>
                  <a:pt x="0" y="4160854"/>
                </a:lnTo>
                <a:lnTo>
                  <a:pt x="0" y="0"/>
                </a:lnTo>
                <a:close/>
              </a:path>
            </a:pathLst>
          </a:custGeom>
          <a:blipFill>
            <a:blip r:embed="rId6"/>
            <a:stretch>
              <a:fillRect/>
            </a:stretch>
          </a:blipFill>
        </p:spPr>
      </p:sp>
      <p:sp>
        <p:nvSpPr>
          <p:cNvPr id="6" name="Freeform 6"/>
          <p:cNvSpPr/>
          <p:nvPr/>
        </p:nvSpPr>
        <p:spPr>
          <a:xfrm>
            <a:off x="7208782" y="340756"/>
            <a:ext cx="2147269" cy="1510897"/>
          </a:xfrm>
          <a:custGeom>
            <a:avLst/>
            <a:gdLst/>
            <a:ahLst/>
            <a:cxnLst/>
            <a:rect l="l" t="t" r="r" b="b"/>
            <a:pathLst>
              <a:path w="2147269" h="1510897">
                <a:moveTo>
                  <a:pt x="0" y="0"/>
                </a:moveTo>
                <a:lnTo>
                  <a:pt x="2147269" y="0"/>
                </a:lnTo>
                <a:lnTo>
                  <a:pt x="2147269" y="1510897"/>
                </a:lnTo>
                <a:lnTo>
                  <a:pt x="0" y="15108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286734" y="1347760"/>
            <a:ext cx="8735781" cy="503893"/>
          </a:xfrm>
          <a:prstGeom prst="rect">
            <a:avLst/>
          </a:prstGeom>
        </p:spPr>
        <p:txBody>
          <a:bodyPr lIns="0" tIns="0" rIns="0" bIns="0" rtlCol="0" anchor="t">
            <a:spAutoFit/>
          </a:bodyPr>
          <a:lstStyle/>
          <a:p>
            <a:pPr>
              <a:lnSpc>
                <a:spcPts val="3854"/>
              </a:lnSpc>
            </a:pPr>
            <a:r>
              <a:rPr lang="en-US" sz="3893">
                <a:solidFill>
                  <a:srgbClr val="000000"/>
                </a:solidFill>
                <a:latin typeface="Hammersmith One"/>
              </a:rPr>
              <a:t>CSS: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611</Words>
  <Application>Microsoft Office PowerPoint</Application>
  <PresentationFormat>Custom</PresentationFormat>
  <Paragraphs>58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Hammersmith One</vt:lpstr>
      <vt:lpstr>Calibri</vt:lpstr>
      <vt:lpstr>Brittany</vt:lpstr>
      <vt:lpstr>Arial</vt:lpstr>
      <vt:lpstr>Poppins</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 End Engineering-I Project</dc:title>
  <cp:lastModifiedBy>Gautam Jain</cp:lastModifiedBy>
  <cp:revision>2</cp:revision>
  <dcterms:created xsi:type="dcterms:W3CDTF">2006-08-16T00:00:00Z</dcterms:created>
  <dcterms:modified xsi:type="dcterms:W3CDTF">2023-12-06T08:52:10Z</dcterms:modified>
  <dc:identifier>DAFw7SPKI-s</dc:identifier>
</cp:coreProperties>
</file>